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89" r:id="rId4"/>
    <p:sldId id="283" r:id="rId5"/>
    <p:sldId id="271" r:id="rId6"/>
    <p:sldId id="282" r:id="rId7"/>
    <p:sldId id="267" r:id="rId8"/>
    <p:sldId id="285" r:id="rId9"/>
    <p:sldId id="286" r:id="rId10"/>
    <p:sldId id="275" r:id="rId11"/>
    <p:sldId id="281" r:id="rId12"/>
    <p:sldId id="277" r:id="rId13"/>
    <p:sldId id="278" r:id="rId14"/>
    <p:sldId id="279" r:id="rId15"/>
    <p:sldId id="280" r:id="rId16"/>
    <p:sldId id="273" r:id="rId17"/>
    <p:sldId id="288" r:id="rId18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ah Beatty-Tucker" initials="SBT" lastIdx="0" clrIdx="0"/>
  <p:cmAuthor id="1" name="jc mo" initials="jm" lastIdx="1" clrIdx="1">
    <p:extLst/>
  </p:cmAuthor>
  <p:cmAuthor id="2" name="jc mo" initials="jm [2]" lastIdx="1" clrIdx="2">
    <p:extLst/>
  </p:cmAuthor>
  <p:cmAuthor id="3" name="jc mo" initials="jm [3]" lastIdx="1" clrIdx="3">
    <p:extLst/>
  </p:cmAuthor>
  <p:cmAuthor id="4" name="jc mo" initials="jm [4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22B3C"/>
    <a:srgbClr val="D7EAEF"/>
    <a:srgbClr val="F0802A"/>
    <a:srgbClr val="EC8700"/>
    <a:srgbClr val="929598"/>
    <a:srgbClr val="FFC003"/>
    <a:srgbClr val="FFB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/>
    <p:restoredTop sz="77872" autoAdjust="0"/>
  </p:normalViewPr>
  <p:slideViewPr>
    <p:cSldViewPr>
      <p:cViewPr>
        <p:scale>
          <a:sx n="79" d="100"/>
          <a:sy n="79" d="100"/>
        </p:scale>
        <p:origin x="-1176" y="12"/>
      </p:cViewPr>
      <p:guideLst>
        <p:guide orient="horz" pos="162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69" d="100"/>
          <a:sy n="169" d="100"/>
        </p:scale>
        <p:origin x="4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BF5F-C55B-4986-B4F5-EC3E11412C64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43C6-9E8D-429E-8A66-821B8210B1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3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2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0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7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3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7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5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0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E843-45B6-4B3A-B9CF-DA11164D794A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CF2D-F7B5-4DEA-BA4A-2C2D3142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.jpe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65.png"/><Relationship Id="rId4" Type="http://schemas.openxmlformats.org/officeDocument/2006/relationships/image" Target="../media/image1.jpeg"/><Relationship Id="rId9" Type="http://schemas.openxmlformats.org/officeDocument/2006/relationships/image" Target="../media/image64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8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.jpe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270454"/>
            <a:ext cx="610196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Ищете важные исследования и хотите их оценить</a:t>
            </a:r>
            <a:r>
              <a:rPr lang="en-US" sz="48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? </a:t>
            </a:r>
            <a:endParaRPr lang="en-US" sz="48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105929"/>
            <a:ext cx="61722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В этом вам поможет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62000" y="-400050"/>
            <a:ext cx="0" cy="4620880"/>
          </a:xfrm>
          <a:prstGeom prst="line">
            <a:avLst/>
          </a:prstGeom>
          <a:ln w="15875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-141627" y="1793203"/>
            <a:ext cx="3636052" cy="1219201"/>
          </a:xfrm>
          <a:prstGeom prst="bentConnector3">
            <a:avLst>
              <a:gd name="adj1" fmla="val 53504"/>
            </a:avLst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7302" y="1301766"/>
            <a:ext cx="761546" cy="10413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7250" y="2724150"/>
            <a:ext cx="951598" cy="13025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190499" y="212223"/>
            <a:ext cx="685800" cy="4516587"/>
            <a:chOff x="-190499" y="212223"/>
            <a:chExt cx="685800" cy="45165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12223"/>
              <a:ext cx="685800" cy="9378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1411496"/>
              <a:ext cx="685800" cy="9378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593550"/>
              <a:ext cx="685800" cy="9378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3790950"/>
              <a:ext cx="685800" cy="93786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35" y="3028950"/>
            <a:ext cx="984502" cy="19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0" y="1765816"/>
            <a:ext cx="2336206" cy="1385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54597" y="2597831"/>
            <a:ext cx="386722" cy="5288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23521" y="2597831"/>
            <a:ext cx="386722" cy="5288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92444" y="2608897"/>
            <a:ext cx="377360" cy="51605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758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Эффективные инструменты поиска позволяют без труда находить подходящие результаты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358" y="2212021"/>
            <a:ext cx="10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Scopus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1344903"/>
            <a:ext cx="16002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NexusSansPro-Bold" pitchFamily="34" charset="0"/>
              <a:ea typeface="Nexus Sans Pro" charset="0"/>
              <a:cs typeface="NexusSansPro-Bol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7" y="1360454"/>
            <a:ext cx="274252" cy="28175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3" grpId="0"/>
      <p:bldP spid="3" grpId="1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2" y="1796079"/>
            <a:ext cx="1361556" cy="13852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Аналитические инструменты позволяют получить важную информацию и по-новому посмотреть на существующие данные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83" y="1643679"/>
            <a:ext cx="623116" cy="502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0279" y="1581150"/>
            <a:ext cx="48984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3600" b="1" dirty="0" smtClean="0">
                <a:solidFill>
                  <a:srgbClr val="F0802A"/>
                </a:solidFill>
                <a:latin typeface="NexusSansPro" charset="0"/>
                <a:ea typeface="NexusSansPro" charset="0"/>
                <a:cs typeface="NexusSansPro" charset="0"/>
              </a:rPr>
              <a:t>!</a:t>
            </a:r>
            <a:endParaRPr lang="en-US" sz="3600" b="1" dirty="0">
              <a:solidFill>
                <a:srgbClr val="F0802A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1343918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214313" marR="0" lvl="0" indent="-214313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NexusSansPro" pitchFamily="34" charset="0"/>
                <a:ea typeface="Nexus Sans Pro" charset="0"/>
                <a:cs typeface="NexusSansPro" pitchFamily="34" charset="0"/>
              </a:defRPr>
            </a:lvl1pPr>
          </a:lstStyle>
          <a:p>
            <a:pPr lvl="0">
              <a:lnSpc>
                <a:spcPts val="1800"/>
              </a:lnSpc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cs typeface="NexusSansPro-Bold" pitchFamily="34" charset="0"/>
              </a:rPr>
              <a:t>МОИ ЗАДАЧИ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cs typeface="NexusSansPro-Bold" pitchFamily="34" charset="0"/>
              </a:rPr>
              <a:t>:</a:t>
            </a:r>
          </a:p>
          <a:p>
            <a:endParaRPr lang="en-US" dirty="0">
              <a:latin typeface="NexusSansPro-Bold" pitchFamily="34" charset="0"/>
              <a:cs typeface="NexusSansPro-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897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7400" y="3373219"/>
            <a:ext cx="2740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Метрики позволяют оценить результативность научно-исследовательской работы авторов и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влияние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их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статей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78392" y="2617634"/>
            <a:ext cx="467935" cy="639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9351" y="2617634"/>
            <a:ext cx="467935" cy="639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0372" y="2617634"/>
            <a:ext cx="467935" cy="639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74" y="2000896"/>
            <a:ext cx="762113" cy="756398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28" y="2004607"/>
            <a:ext cx="555065" cy="762912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39" y="2000896"/>
            <a:ext cx="718560" cy="784845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80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1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85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9988" y="2900796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Определить, за какими учеными нужно следить </a:t>
            </a: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и с кем </a:t>
            </a:r>
            <a:r>
              <a:rPr lang="ru-RU" sz="1200" kern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6048" y="2335605"/>
            <a:ext cx="20359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08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562600" y="3373219"/>
            <a:ext cx="3215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Сравнивайте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журналы с новой метрикой </a:t>
            </a:r>
            <a:r>
              <a:rPr lang="en-US" sz="1200" dirty="0" err="1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CiteScore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 бесплатно доступной на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JournalMetrics.Scopus.com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46740" y="2203001"/>
            <a:ext cx="1723165" cy="480778"/>
            <a:chOff x="6107857" y="1733550"/>
            <a:chExt cx="1723165" cy="4807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107857" y="1733550"/>
              <a:ext cx="351565" cy="48077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565057" y="1733550"/>
              <a:ext cx="351565" cy="4807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2257" y="1733550"/>
              <a:ext cx="351565" cy="4807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479457" y="1733550"/>
              <a:ext cx="351565" cy="48077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81062" y="1629229"/>
            <a:ext cx="1265965" cy="480778"/>
            <a:chOff x="6342179" y="1172029"/>
            <a:chExt cx="1265965" cy="48077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1172029"/>
              <a:ext cx="351565" cy="4807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1172029"/>
              <a:ext cx="351565" cy="4807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1172029"/>
              <a:ext cx="351565" cy="4807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581062" y="2776772"/>
            <a:ext cx="1265965" cy="480778"/>
            <a:chOff x="6342179" y="2319572"/>
            <a:chExt cx="1265965" cy="48077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2319572"/>
              <a:ext cx="351565" cy="4807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2319572"/>
              <a:ext cx="351565" cy="4807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2319572"/>
              <a:ext cx="351565" cy="480778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572">
            <a:off x="7296156" y="1805730"/>
            <a:ext cx="984502" cy="19420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0418" y="1770414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Решить в какой журнал отправить свою работу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repeatCount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19800" y="3557885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Следите за своим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h-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индексом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оценивайте </a:t>
            </a:r>
            <a:r>
              <a:rPr lang="ru-RU" sz="1200" dirty="0" err="1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импакт</a:t>
            </a:r>
            <a:r>
              <a:rPr lang="ru-RU" sz="1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ваших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статей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63" y="2056355"/>
            <a:ext cx="1553692" cy="138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03" y="2662443"/>
            <a:ext cx="700966" cy="170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6827" y="3287584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929598"/>
                </a:solidFill>
                <a:latin typeface="Nexus Sans Pro" charset="0"/>
                <a:ea typeface="Nexus Sans Pro" charset="0"/>
                <a:cs typeface="Nexus Sans Pro" charset="0"/>
              </a:rPr>
              <a:t>PAPERS</a:t>
            </a:r>
            <a:endParaRPr lang="en-US" sz="800" b="1" dirty="0">
              <a:solidFill>
                <a:srgbClr val="929598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50374" y="2195726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929598"/>
                </a:solidFill>
                <a:latin typeface="Nexus Sans Pro" charset="0"/>
                <a:ea typeface="Nexus Sans Pro" charset="0"/>
                <a:cs typeface="Nexus Sans Pro" charset="0"/>
              </a:rPr>
              <a:t>CITATIONS</a:t>
            </a:r>
            <a:endParaRPr lang="en-US" sz="800" b="1" dirty="0">
              <a:solidFill>
                <a:srgbClr val="929598"/>
              </a:solidFill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0418" y="1770414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Решить в какой журнал отправить свою работу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0418" y="2335605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Оценить мои достижения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28765" y="1445981"/>
            <a:ext cx="2939035" cy="583203"/>
            <a:chOff x="6128765" y="1445981"/>
            <a:chExt cx="2939035" cy="583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765" y="1445981"/>
              <a:ext cx="457200" cy="4572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620903" y="1521353"/>
              <a:ext cx="14468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Узнайте о фактах упоминания вашей статьи</a:t>
              </a:r>
              <a:r>
                <a:rPr lang="en-US" sz="900" dirty="0" smtClean="0">
                  <a:solidFill>
                    <a:schemeClr val="bg1"/>
                  </a:solidFill>
                  <a:latin typeface="NexusSansPro" charset="0"/>
                  <a:ea typeface="NexusSansPro" charset="0"/>
                  <a:cs typeface="NexusSansPro" charset="0"/>
                </a:rPr>
                <a:t>.</a:t>
              </a:r>
              <a:endParaRPr lang="en-US" sz="9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756" y="1464634"/>
              <a:ext cx="426044" cy="426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537085"/>
              <a:ext cx="346450" cy="281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2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поможет вам</a:t>
            </a:r>
            <a:r>
              <a:rPr lang="is-I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 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6048" y="1770414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какие исследования существуют в мире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lvl="0" indent="-214313">
              <a:lnSpc>
                <a:spcPts val="1800"/>
              </a:lnSpc>
              <a:buSzPct val="105000"/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МОИ ЗАДАЧИ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-Bold" pitchFamily="34" charset="0"/>
                <a:ea typeface="Nexus Sans Pro" charset="0"/>
                <a:cs typeface="NexusSansPro-Bold" pitchFamily="34" charset="0"/>
              </a:rPr>
              <a:t>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15000" y="334095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Проверьте корректность вашего профиля в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 </a:t>
            </a:r>
            <a:r>
              <a:rPr lang="ru-RU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 привяжите его к </a:t>
            </a:r>
            <a:r>
              <a:rPr lang="en-US" sz="1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ORCID.</a:t>
            </a:r>
            <a:endParaRPr lang="en-US" sz="12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789471"/>
            <a:ext cx="1926368" cy="1544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119373"/>
            <a:ext cx="257176" cy="2241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507581"/>
            <a:ext cx="257176" cy="224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901284"/>
            <a:ext cx="257176" cy="2241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9988" y="2900796"/>
            <a:ext cx="1981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Определить на каких ученых следует подписаться и с кем следует сотрудничать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6048" y="2335605"/>
            <a:ext cx="1981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Найти новые идеи и исследовательские возможности</a:t>
            </a:r>
            <a:endParaRPr lang="en-US" sz="1200" kern="13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60418" y="1770414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Решить в какой журнал отправить свою работу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0418" y="2335605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Оценить мои достижения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4358" y="2900796"/>
            <a:ext cx="17957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Убедиться в актуальности моего профиля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6" y="282255"/>
            <a:ext cx="2740279" cy="9873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876550"/>
            <a:ext cx="158662" cy="12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5" y="1885950"/>
            <a:ext cx="685800" cy="2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6791"/>
            <a:ext cx="9144000" cy="516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-780900" y="871178"/>
            <a:ext cx="3668902" cy="3162850"/>
            <a:chOff x="-780900" y="871178"/>
            <a:chExt cx="3668902" cy="3162850"/>
          </a:xfrm>
          <a:solidFill>
            <a:schemeClr val="tx2"/>
          </a:solidFill>
        </p:grpSpPr>
        <p:sp>
          <p:nvSpPr>
            <p:cNvPr id="29" name="Hexagon 28"/>
            <p:cNvSpPr/>
            <p:nvPr/>
          </p:nvSpPr>
          <p:spPr>
            <a:xfrm>
              <a:off x="-780900" y="871178"/>
              <a:ext cx="3668902" cy="3162850"/>
            </a:xfrm>
            <a:prstGeom prst="hexagon">
              <a:avLst/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endParaRPr lang="en-US" sz="11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2213" y="2037104"/>
              <a:ext cx="2070380" cy="3139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037104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Nexus Sans Pro" charset="0"/>
                <a:cs typeface="Franklin Gothic Medium"/>
              </a:rPr>
              <a:t>Научно-исследовательская деятельность </a:t>
            </a:r>
            <a:r>
              <a:rPr lang="en-US" sz="2000" dirty="0">
                <a:solidFill>
                  <a:schemeClr val="bg1"/>
                </a:solidFill>
                <a:latin typeface="Nexus Sans Pro" charset="0"/>
                <a:cs typeface="Franklin Gothic Medium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Nexus Sans Pro" charset="0"/>
                <a:cs typeface="Franklin Gothic Medium"/>
              </a:rPr>
            </a:br>
            <a:r>
              <a:rPr lang="ru-RU" sz="2000" dirty="0" smtClean="0">
                <a:solidFill>
                  <a:schemeClr val="bg1"/>
                </a:solidFill>
                <a:latin typeface="Nexus Sans Pro" charset="0"/>
                <a:cs typeface="Franklin Gothic Medium"/>
              </a:rPr>
              <a:t>требует много времени и усилий, поэтому</a:t>
            </a:r>
            <a:r>
              <a:rPr lang="en-US" sz="2000" dirty="0" smtClean="0">
                <a:solidFill>
                  <a:schemeClr val="bg1"/>
                </a:solidFill>
                <a:latin typeface="Nexus Sans Pro" charset="0"/>
                <a:cs typeface="Franklin Gothic Medium"/>
              </a:rPr>
              <a:t>… </a:t>
            </a:r>
            <a:endParaRPr lang="en-US" sz="2000" dirty="0">
              <a:solidFill>
                <a:schemeClr val="bg1"/>
              </a:solidFill>
              <a:latin typeface="Nexus Sans Pro" charset="0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1" y="2083271"/>
            <a:ext cx="24383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  <a:latin typeface="Nexus Sans Pro" charset="0"/>
              <a:cs typeface="Franklin Gothic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678" y="-206991"/>
            <a:ext cx="126428" cy="8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0187" y="4547409"/>
            <a:ext cx="583170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6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– это актуальная информация и передовые инструменты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3921950" y="514350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Исследуйте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5120619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Пишите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5120038" y="2571319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Публикуйте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3921950" y="3250952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Проводите совместную работу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2720351" y="2565152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Оценивайте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sp>
        <p:nvSpPr>
          <p:cNvPr id="49" name="Hexagon 48"/>
          <p:cNvSpPr/>
          <p:nvPr/>
        </p:nvSpPr>
        <p:spPr>
          <a:xfrm>
            <a:off x="2720351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ru-RU" sz="1100" dirty="0" smtClean="0">
                <a:latin typeface="Nexus Sans Pro" charset="0"/>
                <a:ea typeface="Nexus Sans Pro" charset="0"/>
                <a:cs typeface="Nexus Sans Pro" charset="0"/>
              </a:rPr>
              <a:t>Представ-ляйте</a:t>
            </a:r>
            <a:endParaRPr lang="en-US" sz="1100" dirty="0">
              <a:latin typeface="Nexus Sans Pro" charset="0"/>
              <a:ea typeface="Nexus Sans Pro" charset="0"/>
              <a:cs typeface="Nexus Sans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07" y="2193075"/>
            <a:ext cx="1567586" cy="888808"/>
          </a:xfrm>
          <a:prstGeom prst="rect">
            <a:avLst/>
          </a:prstGeom>
        </p:spPr>
      </p:pic>
      <p:sp>
        <p:nvSpPr>
          <p:cNvPr id="32" name="Hexagon 31"/>
          <p:cNvSpPr/>
          <p:nvPr/>
        </p:nvSpPr>
        <p:spPr>
          <a:xfrm>
            <a:off x="6360465" y="860149"/>
            <a:ext cx="3668902" cy="3162850"/>
          </a:xfrm>
          <a:prstGeom prst="hexagon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endParaRPr lang="en-US" sz="11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3" y="2471982"/>
            <a:ext cx="821794" cy="2521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52" y="2285610"/>
            <a:ext cx="281496" cy="225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2990" y="1950927"/>
            <a:ext cx="278385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s-IS" dirty="0">
                <a:solidFill>
                  <a:schemeClr val="bg1"/>
                </a:solidFill>
                <a:latin typeface="Nexus Sans Pro" charset="0"/>
                <a:cs typeface="Franklin Gothic Medium"/>
              </a:rPr>
              <a:t>…</a:t>
            </a:r>
            <a:r>
              <a:rPr lang="ru-RU" dirty="0">
                <a:solidFill>
                  <a:schemeClr val="bg1"/>
                </a:solidFill>
                <a:latin typeface="Nexus Sans Pro" charset="0"/>
                <a:cs typeface="Franklin Gothic Medium"/>
              </a:rPr>
              <a:t>вам нужен доступ к удобным и надежным инструментам</a:t>
            </a:r>
            <a:r>
              <a:rPr lang="en-US" dirty="0">
                <a:solidFill>
                  <a:schemeClr val="bg1"/>
                </a:solidFill>
                <a:latin typeface="Nexus Sans Pro" charset="0"/>
                <a:cs typeface="Franklin Gothic Medium"/>
              </a:rPr>
              <a:t>.</a:t>
            </a:r>
            <a:endParaRPr lang="en-US" dirty="0">
              <a:solidFill>
                <a:schemeClr val="bg1"/>
              </a:solidFill>
              <a:latin typeface="Nexus Sans Pro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80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800"/>
                            </p:stCondLst>
                            <p:childTnLst>
                              <p:par>
                                <p:cTn id="4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8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3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3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7" grpId="0" animBg="1"/>
      <p:bldP spid="28" grpId="0" animBg="1"/>
      <p:bldP spid="39" grpId="0" animBg="1"/>
      <p:bldP spid="41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11" y="0"/>
            <a:ext cx="9144000" cy="516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838200" y="2983231"/>
            <a:ext cx="74676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666" y="514350"/>
            <a:ext cx="6648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Вы готовы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7665" y="3105150"/>
            <a:ext cx="7381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Вам нужна помощь для начала работы со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Scopus?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Обратитесь за помощью к сотруднику вашей библиотеки.</a:t>
            </a:r>
            <a:endParaRPr lang="en-US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7666" y="1437521"/>
            <a:ext cx="7152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Тогда начните работу со </a:t>
            </a:r>
            <a:r>
              <a:rPr lang="en-US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3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www.scopus.com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61677" y="4258643"/>
            <a:ext cx="591310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Вебинары, новости и полезные советы доступны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по адресу </a:t>
            </a:r>
            <a:r>
              <a:rPr lang="en-US" sz="1600" b="1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blog.scopus.com.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www.Elsevier.ru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| www.facebook.com/ElsevierRussia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1" grpId="0"/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</a:t>
            </a:r>
            <a:b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мире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единую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базу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научно-исследовательских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данных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43440" y="1727011"/>
            <a:ext cx="1916217" cy="52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ts val="1700"/>
              </a:lnSpc>
            </a:pPr>
            <a:r>
              <a:rPr lang="ru-RU" sz="14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Более </a:t>
            </a:r>
            <a:endParaRPr lang="ru-RU" sz="1400" b="1" dirty="0" smtClean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lvl="0" algn="ctr">
              <a:lnSpc>
                <a:spcPts val="1700"/>
              </a:lnSpc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70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млн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записей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2024" y="1462836"/>
            <a:ext cx="132324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3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журналов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1657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издательств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2160904" cy="96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8,3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млн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докладов конференций с более чем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6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 </a:t>
            </a: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конференций </a:t>
            </a: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 всему миру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58" y="1864071"/>
            <a:ext cx="582526" cy="7024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42" y="2648373"/>
            <a:ext cx="582526" cy="7024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63" y="1047476"/>
            <a:ext cx="582526" cy="7024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55" y="2436468"/>
            <a:ext cx="582526" cy="7024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5" y="1686286"/>
            <a:ext cx="582526" cy="702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8" y="2819675"/>
            <a:ext cx="582526" cy="702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64769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 smtClean="0"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ежедневно, поэтому вы всегда будете в курсе последних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достижений в вашей области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2449" y="3319272"/>
            <a:ext cx="136239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65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книжных изданий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9" grpId="0"/>
      <p:bldP spid="2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</a:t>
            </a:r>
            <a:br>
              <a:rPr lang="en-US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мире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единую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базу </a:t>
            </a:r>
            <a:r>
              <a:rPr lang="ru-RU" sz="2100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научно-исследовательских </a:t>
            </a: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данных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43440" y="1727011"/>
            <a:ext cx="1916217" cy="52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ts val="1700"/>
              </a:lnSpc>
            </a:pPr>
            <a:r>
              <a:rPr lang="ru-RU" sz="14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Более </a:t>
            </a:r>
            <a:endParaRPr lang="ru-RU" sz="1400" b="1" dirty="0" smtClean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lvl="0" algn="ctr">
              <a:lnSpc>
                <a:spcPts val="1700"/>
              </a:lnSpc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70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млн</a:t>
            </a: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записей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2024" y="1462836"/>
            <a:ext cx="132324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3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журналов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1657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издательств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2160904" cy="96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8,3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млн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докладов конференций с более чем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6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 </a:t>
            </a:r>
            <a:r>
              <a:rPr lang="ru-RU" sz="14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конференций </a:t>
            </a: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по всему миру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64769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 smtClean="0"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ежедневно, поэтому вы всегда будете в курсе последних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достижений в вашей области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2449" y="3319272"/>
            <a:ext cx="136239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65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000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книжных изданий</a:t>
            </a:r>
            <a:endParaRPr lang="en-US" sz="14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9" grpId="0"/>
      <p:bldP spid="2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</a:t>
            </a: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78445" y="1814308"/>
            <a:ext cx="1545755" cy="134908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Здраво-охранение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31%</a:t>
            </a:r>
            <a:endParaRPr lang="en-US" sz="4800" b="1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0" y="1373096"/>
            <a:ext cx="4131382" cy="247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2" y="1396646"/>
            <a:ext cx="1272145" cy="1434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90" y="2834035"/>
            <a:ext cx="1231471" cy="1023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00" y="1168895"/>
            <a:ext cx="609000" cy="146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5" y="2214249"/>
            <a:ext cx="1501855" cy="1424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81350"/>
            <a:ext cx="968335" cy="67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62" y="2604191"/>
            <a:ext cx="1022777" cy="12375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400550"/>
            <a:ext cx="68580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Поиск по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13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7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00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изданиям в области здравоохранения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; 31%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от всех публикаций, содержащихся в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543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445" y="1814308"/>
            <a:ext cx="1621955" cy="134908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Естествен-ные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науки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8</a:t>
            </a: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%</a:t>
            </a:r>
            <a:endParaRPr lang="en-US" sz="48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5489"/>
            <a:ext cx="3104010" cy="26878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48" y="3409950"/>
            <a:ext cx="285038" cy="527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5" y="1236439"/>
            <a:ext cx="622455" cy="1096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98" y="1038018"/>
            <a:ext cx="2970909" cy="2856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81" y="530304"/>
            <a:ext cx="385134" cy="676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86" y="2876550"/>
            <a:ext cx="119149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5150"/>
            <a:ext cx="564497" cy="836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" y="4547409"/>
            <a:ext cx="680696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Поиск по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1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00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естественно-научным изданиям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;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8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%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от всех публикаций, содержащихся в 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Scopus.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76118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78445" y="1660420"/>
            <a:ext cx="1545755" cy="1656864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Общест-венные науки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25%</a:t>
            </a:r>
            <a:endParaRPr lang="en-US" sz="48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00785"/>
            <a:ext cx="2262473" cy="1876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9" y="1352550"/>
            <a:ext cx="2353630" cy="2503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7669"/>
            <a:ext cx="1421244" cy="1177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066" y="2420894"/>
            <a:ext cx="1317934" cy="1522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4" y="2628635"/>
            <a:ext cx="469095" cy="4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90" y="2998629"/>
            <a:ext cx="428089" cy="42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51" y="2571750"/>
            <a:ext cx="430032" cy="42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399" y="4547409"/>
            <a:ext cx="6934201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Поиск по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6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00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изданиям в области общественных наук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,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включая искусство и гуманитарные науки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Широкий охват всех предметных областей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74" y="2133189"/>
            <a:ext cx="566902" cy="945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284">
            <a:off x="4582986" y="1559223"/>
            <a:ext cx="1219200" cy="9413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69" y="1065232"/>
            <a:ext cx="797673" cy="2013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3651">
            <a:off x="5986722" y="1034456"/>
            <a:ext cx="920302" cy="710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8" y="2843619"/>
            <a:ext cx="1715132" cy="10814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3" y="1885950"/>
            <a:ext cx="3158347" cy="2068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25">
            <a:off x="7868044" y="611530"/>
            <a:ext cx="764961" cy="590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2327"/>
            <a:ext cx="139268" cy="864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50864"/>
            <a:ext cx="789018" cy="7890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9200" y="1660420"/>
            <a:ext cx="2209800" cy="1656864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Медико-биологические науки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1</a:t>
            </a:r>
            <a:r>
              <a:rPr lang="ru-RU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6</a:t>
            </a:r>
            <a:r>
              <a:rPr lang="en-US" sz="48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%</a:t>
            </a:r>
            <a:endParaRPr lang="en-US" sz="48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" y="4547409"/>
            <a:ext cx="64008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Поиск по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более чем 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6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7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00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медико-биологических изданий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; 15% </a:t>
            </a:r>
            <a:r>
              <a:rPr lang="ru-RU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от всех публикаций, содержащихся в </a:t>
            </a:r>
            <a:r>
              <a:rPr lang="en-US" sz="1600" b="1" dirty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Scopus,</a:t>
            </a:r>
            <a:br>
              <a:rPr lang="en-US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мире базу научно-исследовательских данных</a:t>
            </a:r>
            <a:endParaRPr lang="en-US" sz="2100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>
                <a:solidFill>
                  <a:prstClr val="black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ежедневно,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поэтому вы всегда будете в курсе последних событий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686639"/>
            <a:ext cx="2192224" cy="200054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17%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являются журналами</a:t>
            </a:r>
            <a:r>
              <a:rPr lang="en-US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en-US" sz="1600" b="1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Gold Open Access</a:t>
            </a:r>
            <a:br>
              <a:rPr lang="en-US" sz="1600" b="1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</a:br>
            <a:endParaRPr lang="en-US" sz="1600" dirty="0">
              <a:solidFill>
                <a:srgbClr val="595959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321166" y="2498159"/>
            <a:ext cx="2501668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Из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2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3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5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exusSansPro" charset="0"/>
                <a:ea typeface="NexusSansPro" charset="0"/>
                <a:cs typeface="NexusSansPro" charset="0"/>
              </a:rPr>
              <a:t>00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NexusSansPro" charset="0"/>
              <a:ea typeface="NexusSansPro" charset="0"/>
              <a:cs typeface="NexusSansPro" charset="0"/>
            </a:endParaRPr>
          </a:p>
          <a:p>
            <a:pPr algn="ctr">
              <a:lnSpc>
                <a:spcPts val="2100"/>
              </a:lnSpc>
            </a:pPr>
            <a:r>
              <a:rPr lang="ru-RU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журнальных изданий</a:t>
            </a:r>
            <a:r>
              <a:rPr lang="is-IS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…</a:t>
            </a:r>
            <a:endParaRPr lang="en-US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2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Используйте </a:t>
            </a:r>
            <a:r>
              <a:rPr lang="en-U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Scopus,</a:t>
            </a:r>
            <a:br>
              <a:rPr lang="en-US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2100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крупнейшую в мире базу научно-исследовательских данных</a:t>
            </a:r>
            <a:endParaRPr lang="en-US" sz="2100" dirty="0">
              <a:solidFill>
                <a:prstClr val="white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700"/>
              </a:lnSpc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NexusSansPro" charset="0"/>
                <a:ea typeface="NexusSansPro" charset="0"/>
                <a:cs typeface="NexusSansPro" charset="0"/>
              </a:rPr>
              <a:t>Scopus</a:t>
            </a:r>
            <a:r>
              <a:rPr lang="en-US" dirty="0" smtClean="0">
                <a:solidFill>
                  <a:prstClr val="black"/>
                </a:solidFill>
                <a:latin typeface="NexusSansPro" charset="0"/>
                <a:ea typeface="NexusSansPro" charset="0"/>
                <a:cs typeface="NexusSansPro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обновляется ежедневно, поэтому вы всегда будете в </a:t>
            </a:r>
            <a:r>
              <a:rPr lang="ru-RU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курсе последних событий</a:t>
            </a:r>
            <a:r>
              <a:rPr lang="en-US" sz="1600" b="1" dirty="0">
                <a:solidFill>
                  <a:prstClr val="white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</a:p>
          <a:p>
            <a:pPr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NexusSansPro" charset="0"/>
                <a:ea typeface="NexusSansPro" charset="0"/>
                <a:cs typeface="NexusSansPro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689306"/>
            <a:ext cx="2192224" cy="175432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>17%</a:t>
            </a:r>
            <a:r>
              <a:rPr lang="en-US" sz="40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4000" b="1" dirty="0"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NexusSansPro" charset="0"/>
                <a:ea typeface="NexusSansPro" charset="0"/>
                <a:cs typeface="NexusSansPro" charset="0"/>
              </a:rPr>
            </a:br>
            <a:r>
              <a:rPr lang="ru-RU" sz="1600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являются </a:t>
            </a:r>
            <a:r>
              <a:rPr lang="ru-RU" sz="1600" dirty="0" smtClean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журналами</a:t>
            </a:r>
            <a:r>
              <a:rPr lang="en-US" sz="1600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/>
            </a:r>
            <a:br>
              <a:rPr lang="en-US" sz="1600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</a:br>
            <a:r>
              <a:rPr lang="en-US" sz="1600" b="1" dirty="0">
                <a:solidFill>
                  <a:srgbClr val="595959"/>
                </a:solidFill>
                <a:latin typeface="NexusSansPro" charset="0"/>
                <a:ea typeface="NexusSansPro" charset="0"/>
                <a:cs typeface="NexusSansPro" charset="0"/>
              </a:rPr>
              <a:t>Gold Open Access</a:t>
            </a:r>
            <a:endParaRPr lang="en-US" sz="1600" dirty="0">
              <a:solidFill>
                <a:srgbClr val="595959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NexusSansPro" charset="0"/>
              <a:ea typeface="NexusSansPro" charset="0"/>
              <a:cs typeface="NexusSans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629</Words>
  <Application>Microsoft Office PowerPoint</Application>
  <PresentationFormat>On-screen Show (16:9)</PresentationFormat>
  <Paragraphs>132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Beatty-Tucker</dc:creator>
  <cp:lastModifiedBy>Reed Elsevier</cp:lastModifiedBy>
  <cp:revision>470</cp:revision>
  <cp:lastPrinted>2016-08-10T20:17:00Z</cp:lastPrinted>
  <dcterms:created xsi:type="dcterms:W3CDTF">2016-01-19T18:34:56Z</dcterms:created>
  <dcterms:modified xsi:type="dcterms:W3CDTF">2018-06-22T05:09:49Z</dcterms:modified>
</cp:coreProperties>
</file>