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9"/>
  </p:notesMasterIdLst>
  <p:handoutMasterIdLst>
    <p:handoutMasterId r:id="rId20"/>
  </p:handoutMasterIdLst>
  <p:sldIdLst>
    <p:sldId id="284" r:id="rId3"/>
    <p:sldId id="271" r:id="rId4"/>
    <p:sldId id="277" r:id="rId5"/>
    <p:sldId id="278" r:id="rId6"/>
    <p:sldId id="280" r:id="rId7"/>
    <p:sldId id="279" r:id="rId8"/>
    <p:sldId id="281" r:id="rId9"/>
    <p:sldId id="262" r:id="rId10"/>
    <p:sldId id="272" r:id="rId11"/>
    <p:sldId id="273" r:id="rId12"/>
    <p:sldId id="275" r:id="rId13"/>
    <p:sldId id="276" r:id="rId14"/>
    <p:sldId id="285" r:id="rId15"/>
    <p:sldId id="286" r:id="rId16"/>
    <p:sldId id="287" r:id="rId17"/>
    <p:sldId id="288" r:id="rId18"/>
  </p:sldIdLst>
  <p:sldSz cx="12188825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67" autoAdjust="0"/>
    <p:restoredTop sz="94660"/>
  </p:normalViewPr>
  <p:slideViewPr>
    <p:cSldViewPr>
      <p:cViewPr>
        <p:scale>
          <a:sx n="117" d="100"/>
          <a:sy n="117" d="100"/>
        </p:scale>
        <p:origin x="-576" y="-10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196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128FCA9C-FF92-4024-BDEC-A6D3B663DC09}" type="datetimeFigureOut">
              <a:rPr kumimoji="1" lang="en-US" altLang="ja-JP"/>
              <a:pPr/>
              <a:t>3/21/2018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A446DCAE-1661-43FF-8A44-43DAFDC1FD90}" type="slidenum">
              <a:rPr kumimoji="1" lang="ja-JP"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772AB877-E7B1-4681-847E-D0918612832B}" type="datetimeFigureOut">
              <a:rPr/>
              <a:pPr/>
              <a:t>2018/3/17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kumimoji="1" lang="ja-JP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69C971FF-EF28-4195-A575-329446EFAA55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kumimoji="1" lang="en-US" altLang="ja-JP" smtClean="0"/>
              <a:pPr/>
              <a:t>2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3114539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kumimoji="1" lang="en-US" altLang="ja-JP" smtClean="0"/>
              <a:pPr/>
              <a:t>11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973475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kumimoji="1" lang="en-US" altLang="ja-JP" smtClean="0"/>
              <a:pPr/>
              <a:t>12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7139877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kumimoji="1" lang="en-US" altLang="ja-JP" smtClean="0"/>
              <a:pPr/>
              <a:t>13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42552593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kumimoji="1" lang="en-US" altLang="ja-JP" smtClean="0"/>
              <a:pPr/>
              <a:t>14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5334577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kumimoji="1" lang="en-US" altLang="ja-JP" smtClean="0"/>
              <a:pPr/>
              <a:t>15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0822134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kumimoji="1" lang="en-US" altLang="ja-JP" smtClean="0"/>
              <a:pPr/>
              <a:t>16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468559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kumimoji="1" lang="en-US" altLang="ja-JP" smtClean="0"/>
              <a:pPr/>
              <a:t>3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512622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kumimoji="1" lang="en-US" altLang="ja-JP" smtClean="0"/>
              <a:pPr/>
              <a:t>4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571547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kumimoji="1" lang="en-US" altLang="ja-JP" smtClean="0"/>
              <a:pPr/>
              <a:t>5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998526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kumimoji="1" lang="en-US" altLang="ja-JP" smtClean="0"/>
              <a:pPr/>
              <a:t>6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609683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kumimoji="1" lang="en-US" altLang="ja-JP" smtClean="0"/>
              <a:pPr/>
              <a:t>7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63185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kumimoji="1" lang="en-US" altLang="ja-JP" smtClean="0"/>
              <a:pPr/>
              <a:t>8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4136793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kumimoji="1" lang="en-US" altLang="ja-JP" smtClean="0"/>
              <a:pPr/>
              <a:t>9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9012626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kumimoji="1" lang="en-US" altLang="ja-JP" smtClean="0"/>
              <a:pPr/>
              <a:t>10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98120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441" y="228601"/>
            <a:ext cx="10360501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441" y="4800600"/>
            <a:ext cx="9141619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マスター字幕の書式設定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0881-5036-4C81-B42F-0D32A1E0C49B}" type="datetime1">
              <a:rPr kumimoji="1" lang="ja-JP" altLang="en-US" smtClean="0"/>
              <a:pPr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11998373" y="4846320"/>
            <a:ext cx="190452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1998373" y="0"/>
            <a:ext cx="190452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051C91-008F-48D6-9F0F-11EE3203861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76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ja-JP" altLang="en-US" smtClean="0"/>
              <a:pPr/>
              <a:t>2018/3/21</a:t>
            </a:fld>
            <a:endParaRPr kumimoji="1"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altLang="ja-JP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247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ja-JP" altLang="en-US" smtClean="0"/>
              <a:pPr/>
              <a:t>2018/3/21</a:t>
            </a:fld>
            <a:endParaRPr kumimoji="1"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altLang="ja-JP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970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ja-JP" altLang="en-US" smtClean="0"/>
              <a:pPr/>
              <a:t>2018/3/21</a:t>
            </a:fld>
            <a:endParaRPr kumimoji="1"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altLang="ja-JP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262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1447801"/>
            <a:ext cx="10360501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228601"/>
            <a:ext cx="10360501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ja-JP" altLang="en-US" smtClean="0"/>
              <a:pPr/>
              <a:t>2018/3/21</a:t>
            </a:fld>
            <a:endParaRPr kumimoji="1" lang="ja-JP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6C87F6-986D-49E6-AF40-1B3A1EE8064D}" type="slidenum">
              <a:rPr lang="en-US" altLang="ja-JP" smtClean="0"/>
              <a:pPr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54286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3674" y="1574800"/>
            <a:ext cx="438797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5113" y="1574800"/>
            <a:ext cx="438797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ja-JP" altLang="en-US" smtClean="0"/>
              <a:pPr/>
              <a:t>2018/3/21</a:t>
            </a:fld>
            <a:endParaRPr kumimoji="1" 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altLang="ja-JP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984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9611" y="1572768"/>
            <a:ext cx="4387977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9611" y="2259366"/>
            <a:ext cx="4387977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89176" y="1572768"/>
            <a:ext cx="4387977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89176" y="2259366"/>
            <a:ext cx="4387977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ja-JP" altLang="en-US" smtClean="0"/>
              <a:pPr/>
              <a:t>2018/3/21</a:t>
            </a:fld>
            <a:endParaRPr kumimoji="1" 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altLang="ja-JP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65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ja-JP" altLang="en-US" smtClean="0"/>
              <a:pPr/>
              <a:t>2018/3/21</a:t>
            </a:fld>
            <a:endParaRPr kumimoji="1" 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altLang="ja-JP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28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ja-JP" altLang="en-US" smtClean="0"/>
              <a:pPr/>
              <a:t>2018/3/21</a:t>
            </a:fld>
            <a:endParaRPr kumimoji="1" 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altLang="ja-JP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764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1600200"/>
            <a:ext cx="6813892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600200"/>
            <a:ext cx="4010039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ja-JP" altLang="en-US" smtClean="0"/>
              <a:pPr/>
              <a:t>2018/3/21</a:t>
            </a:fld>
            <a:endParaRPr kumimoji="1" 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altLang="ja-JP" smtClean="0"/>
              <a:pPr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75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1998373" y="4846320"/>
            <a:ext cx="190452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1998044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1" y="5715000"/>
            <a:ext cx="10868369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ja-JP" altLang="en-US" smtClean="0"/>
              <a:pPr/>
              <a:t>2018/3/21</a:t>
            </a:fld>
            <a:endParaRPr kumimoji="1" 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en-US" altLang="ja-JP" smtClean="0"/>
              <a:pPr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441" y="4953000"/>
            <a:ext cx="10868369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1998373" y="0"/>
            <a:ext cx="190452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215037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152718"/>
            <a:ext cx="7719589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752601"/>
            <a:ext cx="1015735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172201"/>
            <a:ext cx="4570809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ja-JP" altLang="en-US" smtClean="0"/>
              <a:pPr/>
              <a:t>2018/3/21</a:t>
            </a:fld>
            <a:endParaRPr kumimoji="1"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441" y="6492876"/>
            <a:ext cx="4570809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6038" y="5824707"/>
            <a:ext cx="1315721" cy="4867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6C87F6-986D-49E6-AF40-1B3A1EE8064D}" type="slidenum">
              <a:rPr lang="en-US" altLang="ja-JP" smtClean="0"/>
              <a:pPr/>
              <a:t>‹#›</a:t>
            </a:fld>
            <a:endParaRPr kumimoji="1" lang="ja-JP" altLang="en-US"/>
          </a:p>
        </p:txBody>
      </p:sp>
      <p:sp>
        <p:nvSpPr>
          <p:cNvPr id="7" name="Rectangle 6"/>
          <p:cNvSpPr/>
          <p:nvPr/>
        </p:nvSpPr>
        <p:spPr>
          <a:xfrm>
            <a:off x="11998373" y="0"/>
            <a:ext cx="190452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1998373" y="1371600"/>
            <a:ext cx="190452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47340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kumimoji="1"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http://t2.gstatic.com/images?q=tbn:ANd9GcTval1cAAWcpopiY-zBVSokRJd_9AmVXAgH6DQ5qqWG2_hAdz-EDQ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9937" y="1"/>
            <a:ext cx="5016564" cy="333829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altLang="ja-JP" sz="3200" b="1" dirty="0"/>
              <a:t>Международные отношения в </a:t>
            </a:r>
            <a:r>
              <a:rPr lang="ru-RU" altLang="ja-JP" sz="3200" b="1" dirty="0" smtClean="0"/>
              <a:t>АТР</a:t>
            </a:r>
            <a:r>
              <a:rPr lang="ja-JP" altLang="en-US" sz="3600" b="1" dirty="0" smtClean="0"/>
              <a:t>（</a:t>
            </a:r>
            <a:r>
              <a:rPr lang="ja-JP" altLang="en-US" sz="3600" b="1" dirty="0"/>
              <a:t>３）</a:t>
            </a:r>
            <a:r>
              <a:rPr lang="en-US" altLang="ja-JP" sz="3600" b="1" dirty="0"/>
              <a:t/>
            </a:r>
            <a:br>
              <a:rPr lang="en-US" altLang="ja-JP" sz="3600" b="1" dirty="0"/>
            </a:br>
            <a:r>
              <a:rPr lang="ja-JP" altLang="en-US" sz="3600" b="1" dirty="0" err="1" smtClean="0"/>
              <a:t>ー</a:t>
            </a:r>
            <a:r>
              <a:rPr lang="ru-RU" altLang="ja-JP" sz="3600" b="1" dirty="0" smtClean="0"/>
              <a:t>К ИНДИЙСКО-</a:t>
            </a:r>
            <a:r>
              <a:rPr lang="ru-RU" altLang="ja-JP" sz="3600" b="1" dirty="0" err="1" smtClean="0"/>
              <a:t>ТИХООКЕАНСКОй</a:t>
            </a:r>
            <a:r>
              <a:rPr lang="ru-RU" altLang="ja-JP" sz="3600" b="1" dirty="0" smtClean="0"/>
              <a:t> стратегии</a:t>
            </a:r>
            <a:r>
              <a:rPr lang="ja-JP" altLang="en-US" sz="3600" b="1" dirty="0" err="1" smtClean="0"/>
              <a:t>ー</a:t>
            </a:r>
            <a:r>
              <a:rPr lang="en-US" altLang="ja-JP" sz="3600" b="1" dirty="0"/>
              <a:t/>
            </a:r>
            <a:br>
              <a:rPr lang="en-US" altLang="ja-JP" sz="3600" b="1" dirty="0"/>
            </a:br>
            <a:r>
              <a:rPr lang="en-US" altLang="ja-JP" sz="3200" b="1" dirty="0"/>
              <a:t/>
            </a:r>
            <a:br>
              <a:rPr lang="en-US" altLang="ja-JP" sz="3200" b="1" dirty="0"/>
            </a:br>
            <a:r>
              <a:rPr lang="ru-RU" altLang="ja-JP" sz="3200" b="1" dirty="0" err="1" smtClean="0"/>
              <a:t>Юити</a:t>
            </a:r>
            <a:r>
              <a:rPr lang="ru-RU" altLang="ja-JP" sz="3200" b="1" dirty="0" smtClean="0"/>
              <a:t> </a:t>
            </a:r>
            <a:r>
              <a:rPr lang="ru-RU" altLang="ja-JP" sz="3200" b="1" dirty="0" err="1" smtClean="0"/>
              <a:t>ХОСОя</a:t>
            </a:r>
            <a:r>
              <a:rPr lang="ja-JP" altLang="en-US" sz="3200" b="1" dirty="0" smtClean="0"/>
              <a:t>（</a:t>
            </a:r>
            <a:r>
              <a:rPr lang="ru-RU" altLang="ja-JP" sz="3200" b="1" dirty="0" smtClean="0"/>
              <a:t>профессор университета </a:t>
            </a:r>
            <a:r>
              <a:rPr lang="ru-RU" altLang="ja-JP" sz="3200" b="1" dirty="0" err="1" smtClean="0"/>
              <a:t>кейо</a:t>
            </a:r>
            <a:r>
              <a:rPr lang="ja-JP" altLang="en-US" sz="3200" b="1" dirty="0" smtClean="0"/>
              <a:t>）</a:t>
            </a:r>
            <a:endParaRPr lang="ja-JP" altLang="en-US" sz="32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862165" y="4747880"/>
            <a:ext cx="3672408" cy="1489432"/>
          </a:xfrm>
        </p:spPr>
        <p:txBody>
          <a:bodyPr>
            <a:noAutofit/>
          </a:bodyPr>
          <a:lstStyle/>
          <a:p>
            <a:pPr algn="ctr"/>
            <a:r>
              <a:rPr lang="ru-RU" altLang="ja-JP" sz="2400" dirty="0" err="1" smtClean="0"/>
              <a:t>Сахгу</a:t>
            </a:r>
            <a:endParaRPr lang="en-US" altLang="ja-JP" sz="2400" dirty="0"/>
          </a:p>
          <a:p>
            <a:pPr algn="ctr"/>
            <a:r>
              <a:rPr lang="ru-RU" altLang="ja-JP" sz="2400" dirty="0" smtClean="0"/>
              <a:t>20</a:t>
            </a:r>
            <a:r>
              <a:rPr lang="en-US" altLang="ja-JP" sz="2400" dirty="0" smtClean="0"/>
              <a:t>-</a:t>
            </a:r>
            <a:r>
              <a:rPr lang="ru-RU" altLang="ja-JP" sz="2400" dirty="0" smtClean="0"/>
              <a:t>21 марта 2018</a:t>
            </a:r>
            <a:endParaRPr lang="ja-JP" altLang="en-US" sz="24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xmlns="" id="{D66CD7C0-7297-483A-8DD0-FE108B7DE6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7540" y="4293096"/>
            <a:ext cx="3189680" cy="2308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82159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09441" y="152718"/>
            <a:ext cx="10741555" cy="137160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３．</a:t>
            </a:r>
            <a:r>
              <a:rPr kumimoji="1" lang="ru-RU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Необходимая стратегия безопасности</a:t>
            </a:r>
            <a:endParaRPr kumimoji="1" lang="ja-JP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17614" y="2348880"/>
            <a:ext cx="9753600" cy="3823320"/>
          </a:xfrm>
        </p:spPr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１）</a:t>
            </a:r>
            <a:r>
              <a:rPr kumimoji="1" lang="ru-RU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Дух «самопомощи»</a:t>
            </a:r>
            <a:r>
              <a:rPr kumimoji="1"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(self-help)</a:t>
            </a:r>
            <a:endParaRPr kumimoji="1"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502920" indent="-457200">
              <a:buFont typeface="Wingdings" panose="05000000000000000000" pitchFamily="2" charset="2"/>
              <a:buChar char="n"/>
            </a:pP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Старший научный сотрудник Совета по международным отношениям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Стюарт-Патрик: будет прогрессировать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«возвращения самопомощи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» </a:t>
            </a:r>
            <a:r>
              <a:rPr lang="en-US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(the return of self-help)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в результате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политики администрации Трампа.</a:t>
            </a:r>
            <a:endParaRPr lang="en-US" altLang="ja-JP" sz="28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502920" indent="-457200">
              <a:buFont typeface="Wingdings" panose="05000000000000000000" pitchFamily="2" charset="2"/>
              <a:buChar char="n"/>
            </a:pP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Необходимость увеличения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расходов на оборону (согласно Всемирной комиссии по исследованию проблем мира на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1.2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%)</a:t>
            </a:r>
            <a:endParaRPr lang="en-US" altLang="ja-JP" sz="28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502920" indent="-457200">
              <a:buFont typeface="Wingdings" panose="05000000000000000000" pitchFamily="2" charset="2"/>
              <a:buChar char="n"/>
            </a:pPr>
            <a:r>
              <a:rPr kumimoji="1"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Справедливое распределение между странами альянса бремени полномочий и ответственности (</a:t>
            </a:r>
            <a:r>
              <a:rPr kumimoji="1" lang="en-US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fairness</a:t>
            </a:r>
            <a:r>
              <a:rPr kumimoji="1"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28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502920" indent="-457200">
              <a:buFont typeface="Wingdings" panose="05000000000000000000" pitchFamily="2" charset="2"/>
              <a:buChar char="n"/>
            </a:pPr>
            <a:r>
              <a:rPr kumimoji="1"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Усилия по стабилизации безопасности</a:t>
            </a:r>
            <a:endParaRPr kumimoji="1" lang="en-US" altLang="ja-JP" sz="28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 indent="0">
              <a:buNone/>
            </a:pP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 indent="0">
              <a:buNone/>
            </a:pP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 indent="0">
              <a:buNone/>
            </a:pPr>
            <a:endParaRPr kumimoji="1" 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5680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17614" y="620688"/>
            <a:ext cx="9753600" cy="5551512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（２）　</a:t>
            </a:r>
            <a:r>
              <a:rPr kumimoji="1" lang="ru-RU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Усилия по сдерживанию, предпринимаемые  японо-американским альянсом</a:t>
            </a:r>
            <a:endParaRPr kumimoji="1"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 indent="0">
              <a:buNone/>
            </a:pPr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502920" indent="-457200">
              <a:buFont typeface="Wingdings" panose="05000000000000000000" pitchFamily="2" charset="2"/>
              <a:buChar char="n"/>
            </a:pP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Японии трудно одной справиться с провокационным поведением Северной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Кореи и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продвижением Китая к морю. Укрепление альянса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между Японией и США,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гарантирует участие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Америки в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азиатских делах, для Японии дальнейшая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поддержка США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является  незаменимой.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Кроме того, Япония должна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увеличить свой вклада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и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долю ответственности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за счет самопомощи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endParaRPr lang="en-US" altLang="ja-JP" sz="28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502920" indent="-457200">
              <a:buFont typeface="Wingdings" panose="05000000000000000000" pitchFamily="2" charset="2"/>
              <a:buChar char="n"/>
            </a:pP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Крайне важно не допустить, чтобы Соединенные Штаты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заключили соглашение с Китаем,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которое нанесло бы ущерб национальным интересам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Японии.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Кроме того, важно, чтобы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Америка, продолжая реализацию стратегии обеспечения безопасности, основанную на «общих ценностях», продолжала рассматривать отношения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альянса с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Японией как имеющие «ценность».</a:t>
            </a:r>
            <a:endParaRPr kumimoji="1" 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3408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17614" y="620688"/>
            <a:ext cx="9753600" cy="5551512"/>
          </a:xfrm>
        </p:spPr>
        <p:txBody>
          <a:bodyPr>
            <a:normAutofit fontScale="77500" lnSpcReduction="20000"/>
          </a:bodyPr>
          <a:lstStyle/>
          <a:p>
            <a:pPr marL="45720"/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（３）　</a:t>
            </a:r>
            <a:r>
              <a:rPr lang="ru-RU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Расширение сотрудничества в области безопасности со </a:t>
            </a:r>
            <a:r>
              <a:rPr lang="ru-RU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странами-партнерами</a:t>
            </a:r>
            <a:endParaRPr kumimoji="1"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 indent="0">
              <a:buNone/>
            </a:pPr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/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ru-RU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Укрепление сотрудничества в области безопасности между Японией и США и Южной Кореей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для противодействия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северокорейской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проблемы</a:t>
            </a:r>
            <a:endParaRPr kumimoji="1" lang="en-US" altLang="ja-JP" sz="28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/>
            <a:r>
              <a:rPr kumimoji="1" lang="ja-JP" altLang="en-US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Укрепление сотрудничества между Японией и АСЕАН в Южно-Китайском море и западной части Тихого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океана</a:t>
            </a:r>
            <a:endParaRPr kumimoji="1" lang="en-US" altLang="ja-JP" sz="28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/>
            <a:r>
              <a:rPr kumimoji="1" lang="ja-JP" altLang="en-US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Укрепление сотрудничества между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Японией, Америкой, Австралией и Индией в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целях стабилизации региона «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Индийско-Тихоокеанского региона»</a:t>
            </a:r>
            <a:endParaRPr kumimoji="1" lang="en-US" altLang="ja-JP" sz="28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/>
            <a:r>
              <a:rPr kumimoji="1" lang="ja-JP" altLang="en-US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Укрепление сотрудничества между Японией и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Великобританией, Японией и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Францией по вопросам глобальной безопасности.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Укрепление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сотрудничества между Японией и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НАТО</a:t>
            </a:r>
            <a:endParaRPr kumimoji="1" lang="en-US" altLang="ja-JP" sz="28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/>
            <a:r>
              <a:rPr kumimoji="1" lang="ja-JP" altLang="en-US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Укрепление сотрудничества между Японией и Германией в целях укрепления системы свободной торговли и сотрудничества между Японией и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ЕС</a:t>
            </a:r>
            <a:endParaRPr kumimoji="1" 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6766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09441" y="152718"/>
            <a:ext cx="10741555" cy="137160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lang="ru-RU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Свободная и открытая стратегия </a:t>
            </a:r>
            <a:r>
              <a:rPr lang="ru-RU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индо-тихоокеанского региона</a:t>
            </a:r>
            <a:endParaRPr kumimoji="1" lang="ja-JP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09836" y="1916832"/>
            <a:ext cx="9753600" cy="4680520"/>
          </a:xfrm>
        </p:spPr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　</a:t>
            </a:r>
            <a:r>
              <a:rPr kumimoji="1" lang="ru-RU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Три столпа</a:t>
            </a:r>
            <a:endParaRPr kumimoji="1"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502920" indent="-457200">
              <a:buFont typeface="Wingdings" panose="05000000000000000000" pitchFamily="2" charset="2"/>
              <a:buChar char="n"/>
            </a:pP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На встрече с президентом Трампом 6 ноября 2017 года премьер-министр Японии АБЭ </a:t>
            </a:r>
            <a:r>
              <a:rPr lang="ru-RU" altLang="ja-JP" sz="2800" b="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Синдзо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подтвердил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 что Япония и Соединенные Штаты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обладают ведущеё позицией в процессе создания свободного и открытого </a:t>
            </a:r>
            <a:r>
              <a:rPr lang="ru-RU" altLang="ja-JP" sz="2800" b="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Индо-Тихоокеанского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региона.</a:t>
            </a:r>
            <a:endParaRPr lang="en-US" altLang="ja-JP" sz="28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502920" indent="-457200">
              <a:buFont typeface="Wingdings" panose="05000000000000000000" pitchFamily="2" charset="2"/>
              <a:buChar char="n"/>
            </a:pPr>
            <a:endParaRPr lang="en-US" altLang="ja-JP" sz="28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60120" lvl="1" indent="-457200">
              <a:buFont typeface="+mj-ea"/>
              <a:buAutoNum type="circleNumDbPlain"/>
            </a:pPr>
            <a:r>
              <a:rPr lang="ru-RU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Распространение </a:t>
            </a:r>
            <a:r>
              <a:rPr lang="ru-RU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и установление основополагающих ценностей, таких как верховенство закона, свобода </a:t>
            </a:r>
            <a:r>
              <a:rPr lang="ru-RU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судоходства</a:t>
            </a:r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60120" lvl="1" indent="-457200">
              <a:buFont typeface="+mj-ea"/>
              <a:buAutoNum type="circleNumDbPlain"/>
            </a:pPr>
            <a:r>
              <a:rPr lang="ru-RU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Стремление к экономическому процветанию за счет улучшения </a:t>
            </a:r>
            <a:r>
              <a:rPr lang="ru-RU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возможностей сотрудничества</a:t>
            </a:r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60120" lvl="1" indent="-457200">
              <a:buFont typeface="+mj-ea"/>
              <a:buAutoNum type="circleNumDbPlain"/>
            </a:pPr>
            <a:r>
              <a:rPr lang="ru-RU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Усилия в пользу мира и стабильности, такие как поддержка </a:t>
            </a:r>
            <a:r>
              <a:rPr lang="ru-RU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укрепления системы правопорядка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 indent="0">
              <a:buNone/>
            </a:pPr>
            <a:endParaRPr kumimoji="1" 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253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xmlns="" id="{AE0AA32D-ABBE-4B5F-A64D-89A6A2C995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880" y="260648"/>
            <a:ext cx="9361040" cy="645911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554917" y="260191"/>
            <a:ext cx="921702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Новая дипломатическая стратегия: «Стратегия открытого и свободного </a:t>
            </a:r>
            <a:r>
              <a:rPr lang="ru-RU" sz="1600" dirty="0" err="1" smtClean="0"/>
              <a:t>Индо-Тихоокеанского</a:t>
            </a:r>
            <a:r>
              <a:rPr lang="ru-RU" sz="1600" dirty="0" smtClean="0"/>
              <a:t> региона»</a:t>
            </a:r>
            <a:endParaRPr lang="ru-RU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2061964" y="3429000"/>
            <a:ext cx="122413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Африка</a:t>
            </a:r>
            <a:endParaRPr lang="ru-R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8902724" y="3477631"/>
            <a:ext cx="122413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Азия</a:t>
            </a:r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3022578" y="1710680"/>
            <a:ext cx="542928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Стратегия открытого и свободного региона ИТО</a:t>
            </a:r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022578" y="2030609"/>
            <a:ext cx="5429288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Ключи  к безопасности и процветанию международного сообщества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3022578" y="2292219"/>
            <a:ext cx="5447693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2 части света: Развивающаяся «Азия» и «Африка» со скрытым потенциалом</a:t>
            </a:r>
            <a:endParaRPr lang="ru-RU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3022578" y="2553829"/>
            <a:ext cx="5448098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2 океана: Динамика открытых Тихого и Индийского океанов</a:t>
            </a:r>
            <a:endParaRPr lang="ru-RU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3022578" y="2852936"/>
            <a:ext cx="5435726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В процессе реализации одновременно расширятся горизонты японской дипломатии</a:t>
            </a:r>
            <a:endParaRPr lang="ru-RU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621804" y="3736777"/>
            <a:ext cx="3708412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Скрытый потенциал:</a:t>
            </a:r>
          </a:p>
          <a:p>
            <a:r>
              <a:rPr lang="ru-RU" sz="1000" dirty="0" smtClean="0"/>
              <a:t>-Население 1 млрд.100 млн. человек (15% от мирового)</a:t>
            </a:r>
          </a:p>
          <a:p>
            <a:r>
              <a:rPr lang="ru-RU" sz="1000" dirty="0" smtClean="0"/>
              <a:t>К 2050 году ожидается 2 млрд. 500 млн. человек</a:t>
            </a:r>
          </a:p>
          <a:p>
            <a:r>
              <a:rPr lang="ru-RU" sz="1000" dirty="0" smtClean="0"/>
              <a:t>-30 млн кв. км площади (22% всей планеты)</a:t>
            </a:r>
          </a:p>
          <a:p>
            <a:r>
              <a:rPr lang="ru-RU" sz="1000" dirty="0" smtClean="0"/>
              <a:t>-Высокая экономическая эффективность (средний рост в 4.2% в период 2002-2013 годы)</a:t>
            </a:r>
          </a:p>
          <a:p>
            <a:r>
              <a:rPr lang="ru-RU" sz="1000" dirty="0" smtClean="0"/>
              <a:t>-Богатство природными ресурсами и перспективный рынок</a:t>
            </a:r>
          </a:p>
          <a:p>
            <a:endParaRPr lang="ru-RU" sz="1000" dirty="0"/>
          </a:p>
          <a:p>
            <a:r>
              <a:rPr lang="ru-RU" sz="1000" dirty="0" smtClean="0"/>
              <a:t>Может произвести рывок к развитии, однако есть проблемы бедности и терроризма</a:t>
            </a:r>
            <a:endParaRPr lang="ru-RU"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1379504" y="5715016"/>
            <a:ext cx="2362572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В отношении стран Африки, с точки зрения развития, политики, управления, не производить давление, а поддерживать строительство страны с уважением прав собственности</a:t>
            </a:r>
            <a:endParaRPr lang="ru-RU" sz="1000" dirty="0"/>
          </a:p>
        </p:txBody>
      </p:sp>
      <p:sp>
        <p:nvSpPr>
          <p:cNvPr id="15" name="TextBox 14"/>
          <p:cNvSpPr txBox="1"/>
          <p:nvPr/>
        </p:nvSpPr>
        <p:spPr>
          <a:xfrm>
            <a:off x="8257643" y="3736777"/>
            <a:ext cx="2514298" cy="17851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В Юго-Восточной Азии и Южной Азии находятся корни демократии, принципа приоритета закона и экономических рынков. Есть осознание веры в себя, ответственности и лидерства.</a:t>
            </a:r>
          </a:p>
          <a:p>
            <a:r>
              <a:rPr lang="ru-RU" sz="1000" dirty="0" smtClean="0"/>
              <a:t>Через стратегию открытого и свободного ИТО региона расширить влияние положительного опыта Азии в  Африке, тем самым раскрыть её скрытый потенциал</a:t>
            </a:r>
            <a:endParaRPr lang="ru-RU" sz="1000" dirty="0"/>
          </a:p>
        </p:txBody>
      </p:sp>
      <p:sp>
        <p:nvSpPr>
          <p:cNvPr id="16" name="TextBox 15"/>
          <p:cNvSpPr txBox="1"/>
          <p:nvPr/>
        </p:nvSpPr>
        <p:spPr>
          <a:xfrm>
            <a:off x="8380428" y="5500702"/>
            <a:ext cx="270461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На пространстве от Южной Азии, Ближнего Востока, Африки, необходимо строительство инфраструктуры, формирование внешней торговли, бизнес-среды, развитие,  подготовка кадров</a:t>
            </a:r>
            <a:endParaRPr lang="ru-RU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3951272" y="3382834"/>
            <a:ext cx="4159364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Для этой стратегии необходимо повысить связь между Азией и </a:t>
            </a:r>
            <a:r>
              <a:rPr lang="ru-RU" sz="1000" dirty="0" err="1" smtClean="0"/>
              <a:t>Аврикой</a:t>
            </a:r>
            <a:r>
              <a:rPr lang="ru-RU" sz="1000" dirty="0" smtClean="0"/>
              <a:t> путем свободных двух океанов, развивать региональную безопасность и процветание</a:t>
            </a:r>
            <a:endParaRPr lang="ru-RU" sz="1000" dirty="0"/>
          </a:p>
        </p:txBody>
      </p:sp>
      <p:sp>
        <p:nvSpPr>
          <p:cNvPr id="18" name="TextBox 17"/>
          <p:cNvSpPr txBox="1"/>
          <p:nvPr/>
        </p:nvSpPr>
        <p:spPr>
          <a:xfrm>
            <a:off x="5216506" y="5589240"/>
            <a:ext cx="1359768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Индийский океан</a:t>
            </a:r>
            <a:endParaRPr lang="ru-RU" sz="1000" dirty="0"/>
          </a:p>
        </p:txBody>
      </p:sp>
      <p:sp>
        <p:nvSpPr>
          <p:cNvPr id="19" name="TextBox 18"/>
          <p:cNvSpPr txBox="1"/>
          <p:nvPr/>
        </p:nvSpPr>
        <p:spPr>
          <a:xfrm>
            <a:off x="6808792" y="4643446"/>
            <a:ext cx="1359768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Тихий океан</a:t>
            </a:r>
            <a:endParaRPr lang="ru-RU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4654252" y="5244882"/>
            <a:ext cx="3384376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/>
              <a:t>Стратегия открытого и свободного ИТО региона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94082" y="6457890"/>
            <a:ext cx="5307649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В рамках этой стратегии необходимо развивать сотрудничество Индии и исторически близкой по отношениям Восточной Африки, союзниками США и Австралией</a:t>
            </a:r>
            <a:endParaRPr lang="ru-RU" sz="1000" dirty="0"/>
          </a:p>
        </p:txBody>
      </p:sp>
      <p:sp>
        <p:nvSpPr>
          <p:cNvPr id="22" name="TextBox 21"/>
          <p:cNvSpPr txBox="1"/>
          <p:nvPr/>
        </p:nvSpPr>
        <p:spPr>
          <a:xfrm>
            <a:off x="2476010" y="949085"/>
            <a:ext cx="3510390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Дипломатия для планеты</a:t>
            </a:r>
            <a:endParaRPr lang="ru-RU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6201308" y="844966"/>
            <a:ext cx="4357599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Международное сотрудничество как основа: активный пацифизм</a:t>
            </a:r>
            <a:endParaRPr lang="ru-RU" sz="1100" dirty="0"/>
          </a:p>
        </p:txBody>
      </p:sp>
      <p:sp>
        <p:nvSpPr>
          <p:cNvPr id="24" name="TextBox 23"/>
          <p:cNvSpPr txBox="1"/>
          <p:nvPr/>
        </p:nvSpPr>
        <p:spPr>
          <a:xfrm>
            <a:off x="3291578" y="1258408"/>
            <a:ext cx="5219379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На основе деятельности кабинета </a:t>
            </a:r>
            <a:r>
              <a:rPr lang="ru-RU" sz="1100" dirty="0" err="1" smtClean="0"/>
              <a:t>Абэ</a:t>
            </a:r>
            <a:r>
              <a:rPr lang="ru-RU" sz="1100" dirty="0" smtClean="0"/>
              <a:t>, развивать дальнейшую концепцию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27326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xmlns="" id="{9D22FE22-58EA-4781-A344-94229BFB3C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803" y="0"/>
            <a:ext cx="10251649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69876" y="2204864"/>
            <a:ext cx="2029156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Средиземное море</a:t>
            </a:r>
            <a:endParaRPr lang="ru-RU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950876" y="3857628"/>
            <a:ext cx="2714644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Морской шелковый путь </a:t>
            </a:r>
            <a:r>
              <a:rPr lang="en-US" dirty="0" smtClean="0"/>
              <a:t>XXI </a:t>
            </a:r>
            <a:r>
              <a:rPr lang="ru-RU" dirty="0" smtClean="0"/>
              <a:t>века (Китай)</a:t>
            </a:r>
          </a:p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606580" y="1000108"/>
            <a:ext cx="248836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Инициатива Китая </a:t>
            </a:r>
          </a:p>
          <a:p>
            <a:pPr algn="ctr"/>
            <a:r>
              <a:rPr lang="ru-RU" sz="1400" dirty="0" smtClean="0"/>
              <a:t>«Один пояс – один путь»</a:t>
            </a:r>
          </a:p>
          <a:p>
            <a:pPr algn="ctr"/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5522908" y="5357826"/>
            <a:ext cx="2029156" cy="9387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ru-RU" sz="1100" dirty="0" smtClean="0"/>
          </a:p>
          <a:p>
            <a:pPr algn="ctr"/>
            <a:r>
              <a:rPr lang="ru-RU" sz="1100" dirty="0" smtClean="0"/>
              <a:t>Стратегия свободного и открытого ИТО региона (Япония)</a:t>
            </a:r>
          </a:p>
          <a:p>
            <a:pPr algn="ctr"/>
            <a:endParaRPr lang="ru-RU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8974732" y="2852936"/>
            <a:ext cx="2029156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Восточное Китайское море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8945068" y="3719840"/>
            <a:ext cx="2029156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Южное Китайское море</a:t>
            </a:r>
            <a:endParaRPr lang="ru-RU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665124" y="6286520"/>
            <a:ext cx="4143404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ru-RU" sz="1100" dirty="0" smtClean="0"/>
          </a:p>
          <a:p>
            <a:pPr algn="ctr"/>
            <a:r>
              <a:rPr lang="ru-RU" sz="1100" dirty="0" smtClean="0"/>
              <a:t>На основе информации МИД Японии и СМИ Китая</a:t>
            </a:r>
            <a:endParaRPr lang="ru-RU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307934" y="188639"/>
            <a:ext cx="721523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Картографическое изображение инвестиционной стратегии  Японии в ИТО  </a:t>
            </a:r>
          </a:p>
          <a:p>
            <a:pPr algn="ctr"/>
            <a:r>
              <a:rPr lang="ru-RU" sz="1600" b="1" dirty="0" smtClean="0"/>
              <a:t>и китайской программы «Морского шелкового пути </a:t>
            </a:r>
            <a:r>
              <a:rPr lang="en-US" sz="1600" b="1" dirty="0" smtClean="0"/>
              <a:t>XXI </a:t>
            </a:r>
            <a:r>
              <a:rPr lang="ru-RU" sz="1600" b="1" dirty="0" smtClean="0"/>
              <a:t>века»</a:t>
            </a:r>
            <a:endParaRPr lang="ru-RU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451470" y="5000636"/>
            <a:ext cx="2029156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Индийский океан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391120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17614" y="620688"/>
            <a:ext cx="9753600" cy="5551512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（２）　</a:t>
            </a:r>
            <a:r>
              <a:rPr kumimoji="1" lang="ru-RU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ИТО регион как «центр мировой активности»</a:t>
            </a:r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/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«Свободный и открытый морской порядок, основанный на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приоритете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закона, является краеугольным камнем стабильности и процветания международного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сообщества. В особенности это важно в </a:t>
            </a:r>
            <a:r>
              <a:rPr lang="ru-RU" altLang="ja-JP" sz="2800" b="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Индо-Тихоокеанском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регионе, простирающемся от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Азиатско-Тихоокеанского региона до Ближнего Востока и Африки через Индийский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океан, регионе, где сосредоточено больше половины всего населения Земли; региона, который можно назвать центром мировой активности.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Поддержание и укрепление свободного и открытого морского порядка в Индо-Тихоокеанском регионе как «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международного общественного достояния»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должно быть стабильным и процветающим в любой стране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этого региона. </a:t>
            </a:r>
          </a:p>
          <a:p>
            <a:pPr marL="45720"/>
            <a:r>
              <a:rPr kumimoji="1"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(Выступление министра иностранных дел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КОНО </a:t>
            </a:r>
            <a:r>
              <a:rPr lang="ru-RU" altLang="ja-JP" sz="2800" b="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Таро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на </a:t>
            </a:r>
            <a:r>
              <a:rPr kumimoji="1"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196 сессии Парламента)</a:t>
            </a:r>
            <a:endParaRPr kumimoji="1" 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4324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440" y="1752601"/>
            <a:ext cx="11029587" cy="4373563"/>
          </a:xfrm>
        </p:spPr>
        <p:txBody>
          <a:bodyPr>
            <a:normAutofit/>
          </a:bodyPr>
          <a:lstStyle/>
          <a:p>
            <a:r>
              <a:rPr lang="ru-RU" altLang="ja-JP" sz="3200" dirty="0" smtClean="0"/>
              <a:t>Содержание</a:t>
            </a:r>
            <a:endParaRPr lang="ja-JP" altLang="ja-JP" sz="3200" dirty="0"/>
          </a:p>
          <a:p>
            <a:pPr lvl="0"/>
            <a:r>
              <a:rPr lang="ru-RU" altLang="ja-JP" sz="3200" dirty="0" smtClean="0"/>
              <a:t>1. В </a:t>
            </a:r>
            <a:r>
              <a:rPr lang="ru-RU" altLang="ja-JP" sz="3200" dirty="0"/>
              <a:t>чем </a:t>
            </a:r>
            <a:r>
              <a:rPr lang="ru-RU" altLang="ja-JP" sz="3200" dirty="0" smtClean="0"/>
              <a:t>суть проблемы?</a:t>
            </a:r>
            <a:endParaRPr lang="ja-JP" altLang="ja-JP" sz="3200" dirty="0"/>
          </a:p>
          <a:p>
            <a:pPr lvl="0"/>
            <a:r>
              <a:rPr lang="ru-RU" altLang="ja-JP" sz="3200" dirty="0" smtClean="0"/>
              <a:t>2. Изменение мирового порядка</a:t>
            </a:r>
            <a:endParaRPr lang="ja-JP" altLang="ja-JP" sz="3200" dirty="0"/>
          </a:p>
          <a:p>
            <a:pPr lvl="0"/>
            <a:r>
              <a:rPr lang="ru-RU" altLang="ja-JP" sz="3200" dirty="0" smtClean="0"/>
              <a:t>3. Требуемая </a:t>
            </a:r>
            <a:r>
              <a:rPr lang="ru-RU" altLang="ja-JP" sz="3200" dirty="0"/>
              <a:t>стратегия обеспечения </a:t>
            </a:r>
            <a:r>
              <a:rPr lang="ru-RU" altLang="ja-JP" sz="3200" dirty="0" smtClean="0"/>
              <a:t>безопасности</a:t>
            </a:r>
            <a:endParaRPr lang="ja-JP" altLang="ja-JP" sz="3200" dirty="0"/>
          </a:p>
          <a:p>
            <a:pPr lvl="0"/>
            <a:r>
              <a:rPr lang="ru-RU" altLang="ja-JP" sz="3200" dirty="0" smtClean="0"/>
              <a:t>4. Перспективы </a:t>
            </a:r>
            <a:r>
              <a:rPr lang="ru-RU" altLang="ja-JP" sz="3200" dirty="0"/>
              <a:t>на </a:t>
            </a:r>
            <a:r>
              <a:rPr lang="ru-RU" altLang="ja-JP" sz="3200" dirty="0" smtClean="0"/>
              <a:t>будущее</a:t>
            </a:r>
            <a:endParaRPr lang="ja-JP" altLang="ja-JP" sz="3200" dirty="0"/>
          </a:p>
          <a:p>
            <a:pPr marL="45720" indent="0">
              <a:buNone/>
            </a:pP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 indent="0">
              <a:buNone/>
            </a:pPr>
            <a:endParaRPr kumimoji="1" lang="ja-JP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1321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09441" y="152718"/>
            <a:ext cx="10453523" cy="1371600"/>
          </a:xfrm>
        </p:spPr>
        <p:txBody>
          <a:bodyPr>
            <a:normAutofit/>
          </a:bodyPr>
          <a:lstStyle/>
          <a:p>
            <a:pPr lvl="0" algn="ctr"/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lang="ru-RU" altLang="ja-JP" sz="3200" b="1" dirty="0" smtClean="0"/>
              <a:t>В </a:t>
            </a:r>
            <a:r>
              <a:rPr lang="ru-RU" altLang="ja-JP" sz="3200" b="1" dirty="0"/>
              <a:t>чем </a:t>
            </a:r>
            <a:r>
              <a:rPr lang="ru-RU" altLang="ja-JP" sz="3200" b="1" dirty="0" smtClean="0"/>
              <a:t>суть проблемы?</a:t>
            </a:r>
            <a:r>
              <a:rPr lang="ja-JP" altLang="ja-JP" sz="3200" dirty="0"/>
              <a:t/>
            </a:r>
            <a:br>
              <a:rPr lang="ja-JP" altLang="ja-JP" sz="3200" dirty="0"/>
            </a:br>
            <a:endParaRPr kumimoji="1" lang="ja-JP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628800"/>
            <a:ext cx="11449272" cy="4536504"/>
          </a:xfrm>
        </p:spPr>
        <p:txBody>
          <a:bodyPr>
            <a:noAutofit/>
          </a:bodyPr>
          <a:lstStyle/>
          <a:p>
            <a:pPr marL="45720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ru-RU" altLang="ja-JP" dirty="0"/>
              <a:t>Ухудшающаяся обстановка, связанная с обеспечением безопасности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　</a:t>
            </a:r>
            <a:r>
              <a:rPr lang="ru-RU" altLang="ja-JP" dirty="0"/>
              <a:t>Либеральный </a:t>
            </a:r>
            <a:r>
              <a:rPr lang="ru-RU" altLang="ja-JP" dirty="0" smtClean="0"/>
              <a:t>мировой </a:t>
            </a:r>
            <a:r>
              <a:rPr lang="ru-RU" altLang="ja-JP" dirty="0"/>
              <a:t>порядок, продолжавшийся свыше 70 лет, в настоящее время стоит перед кризисом. </a:t>
            </a:r>
            <a:r>
              <a:rPr lang="ru-RU" altLang="ja-JP" dirty="0" smtClean="0"/>
              <a:t>В кризисном положении оказались приоритет закона, </a:t>
            </a:r>
            <a:r>
              <a:rPr lang="ru-RU" altLang="ja-JP" dirty="0"/>
              <a:t>принцип свободного </a:t>
            </a:r>
            <a:r>
              <a:rPr lang="ru-RU" altLang="ja-JP" dirty="0" smtClean="0"/>
              <a:t>судоходство, </a:t>
            </a:r>
            <a:r>
              <a:rPr lang="ru-RU" altLang="ja-JP" dirty="0"/>
              <a:t>режим нераспространения </a:t>
            </a:r>
            <a:r>
              <a:rPr lang="ru-RU" altLang="ja-JP" dirty="0" smtClean="0"/>
              <a:t>оружия и т.д. </a:t>
            </a:r>
            <a:endParaRPr kumimoji="1" lang="en-US" altLang="ja-JP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/>
            <a:r>
              <a:rPr kumimoji="1" lang="ja-JP" altLang="en-US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　</a:t>
            </a:r>
            <a:r>
              <a:rPr lang="ru-RU" altLang="ja-JP" dirty="0"/>
              <a:t>Япония окружена ядерными державами, такими как Россия, Китай, Северная Корея. </a:t>
            </a:r>
            <a:r>
              <a:rPr lang="ru-RU" altLang="ja-JP" dirty="0" smtClean="0"/>
              <a:t>Существуют трения по территориальным проблемам между Японией и Китаем, Японией и Россией, Северная </a:t>
            </a:r>
            <a:r>
              <a:rPr lang="ru-RU" altLang="ja-JP" dirty="0"/>
              <a:t>Корея </a:t>
            </a:r>
            <a:r>
              <a:rPr lang="ru-RU" altLang="ja-JP" dirty="0" smtClean="0"/>
              <a:t>демонстрирует Японии агрессивные намерения. </a:t>
            </a:r>
            <a:endParaRPr kumimoji="1" lang="en-US" altLang="ja-JP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/>
            <a:r>
              <a:rPr kumimoji="1" lang="ja-JP" altLang="en-US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　</a:t>
            </a:r>
            <a:r>
              <a:rPr lang="ru-RU" altLang="ja-JP" dirty="0"/>
              <a:t>Китай проводит быстрое расширение военных сил, и с одной стороны, </a:t>
            </a:r>
            <a:r>
              <a:rPr lang="ru-RU" altLang="ja-JP" dirty="0" smtClean="0"/>
              <a:t>гарантии Америки по отношению к странам альянса становится неопределенными, а у самой Японии существуют ограничения на развитие обороноспособности. </a:t>
            </a:r>
            <a:endParaRPr kumimoji="1" lang="en-US" altLang="ja-JP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/>
            <a:r>
              <a:rPr kumimoji="1" lang="ja-JP" altLang="en-US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④　</a:t>
            </a:r>
            <a:r>
              <a:rPr lang="ru-RU" altLang="ja-JP" dirty="0" smtClean="0"/>
              <a:t>С быстрым прогрессом науки и техники наблюдаются признаки ухудшения технического превосходства прежней Японии.</a:t>
            </a:r>
            <a:endParaRPr kumimoji="1" lang="en-US" altLang="ja-JP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 indent="0">
              <a:buNone/>
            </a:pPr>
            <a:endParaRPr kumimoji="1" 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6931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1804" y="620688"/>
            <a:ext cx="11089232" cy="5551512"/>
          </a:xfrm>
        </p:spPr>
        <p:txBody>
          <a:bodyPr>
            <a:normAutofit fontScale="92500" lnSpcReduction="10000"/>
          </a:bodyPr>
          <a:lstStyle/>
          <a:p>
            <a:pPr marL="45720"/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（２）　</a:t>
            </a:r>
            <a:r>
              <a:rPr lang="ru-RU" altLang="ja-JP" sz="2800" dirty="0"/>
              <a:t>Политический курс, направленный на обеспечение безопасности Японии </a:t>
            </a:r>
            <a:r>
              <a:rPr lang="ru-RU" altLang="ja-JP" sz="2800" dirty="0" smtClean="0"/>
              <a:t>как ответ на современные угрозы.</a:t>
            </a:r>
            <a:endParaRPr kumimoji="1"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 indent="0">
              <a:buNone/>
            </a:pPr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/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　</a:t>
            </a:r>
            <a:r>
              <a:rPr lang="ru-RU" altLang="ja-JP" sz="2800" dirty="0"/>
              <a:t>Глобальные меры против международного терроризма. </a:t>
            </a:r>
            <a:r>
              <a:rPr lang="ru-RU" altLang="ja-JP" sz="2800" dirty="0" smtClean="0"/>
              <a:t>(принцип 16)</a:t>
            </a:r>
            <a:endParaRPr kumimoji="1" lang="en-US" altLang="ja-JP" sz="28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 lvl="0"/>
            <a:r>
              <a:rPr kumimoji="1" lang="ja-JP" altLang="en-US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　</a:t>
            </a:r>
            <a:r>
              <a:rPr lang="ru-RU" altLang="ja-JP" sz="2800" dirty="0"/>
              <a:t>Оборона отдаленных островов в ответ на морской выход Китая. </a:t>
            </a:r>
            <a:r>
              <a:rPr lang="ru-RU" altLang="ja-JP" sz="2800" dirty="0" smtClean="0"/>
              <a:t>(принцип 22) </a:t>
            </a:r>
            <a:endParaRPr kumimoji="1" lang="en-US" altLang="ja-JP" sz="28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/>
            <a:r>
              <a:rPr kumimoji="1" lang="ja-JP" altLang="en-US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　</a:t>
            </a:r>
            <a:r>
              <a:rPr lang="ru-RU" altLang="ja-JP" sz="2800" dirty="0"/>
              <a:t>Продвижение «активного пацифизма», основанного на международном </a:t>
            </a:r>
            <a:r>
              <a:rPr lang="ru-RU" altLang="ja-JP" sz="2800" dirty="0" smtClean="0"/>
              <a:t>сотрудничестве. (принцип 25)</a:t>
            </a:r>
            <a:endParaRPr kumimoji="1" lang="en-US" altLang="ja-JP" sz="28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 indent="0">
              <a:buNone/>
            </a:pPr>
            <a:endParaRPr kumimoji="1" lang="en-US" altLang="ja-JP" sz="28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/>
            <a:r>
              <a:rPr kumimoji="1" lang="ja-JP" altLang="en-US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→　</a:t>
            </a:r>
            <a:r>
              <a:rPr lang="ru-RU" altLang="ja-JP" sz="2800" dirty="0"/>
              <a:t>к расширению деятельности по обеспечению безопасности, изменяя толкование конституции </a:t>
            </a:r>
            <a:r>
              <a:rPr lang="ru-RU" altLang="ja-JP" sz="2800" dirty="0" smtClean="0"/>
              <a:t>в части Закона о </a:t>
            </a:r>
            <a:r>
              <a:rPr lang="ru-RU" altLang="ja-JP" sz="2800" dirty="0"/>
              <a:t>безопасности.</a:t>
            </a:r>
            <a:endParaRPr kumimoji="1" lang="en-US" altLang="ja-JP" sz="28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 indent="0">
              <a:buNone/>
            </a:pPr>
            <a:endParaRPr kumimoji="1" 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0642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xmlns="" id="{7E396314-C82C-4FE8-B8E1-BCDF870B8E23}"/>
              </a:ext>
            </a:extLst>
          </p:cNvPr>
          <p:cNvSpPr/>
          <p:nvPr/>
        </p:nvSpPr>
        <p:spPr>
          <a:xfrm>
            <a:off x="117748" y="260648"/>
            <a:ext cx="11809312" cy="626469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 smtClean="0"/>
              <a:t>【</a:t>
            </a:r>
            <a:r>
              <a:rPr kumimoji="1" lang="ru-RU" altLang="ja-JP" sz="2800" b="1" dirty="0" smtClean="0"/>
              <a:t> Р</a:t>
            </a:r>
            <a:r>
              <a:rPr lang="ru-RU" altLang="ja-JP" sz="2800" b="1" dirty="0" smtClean="0"/>
              <a:t>азвивая </a:t>
            </a:r>
            <a:r>
              <a:rPr kumimoji="1" lang="ja-JP" altLang="en-US" sz="2800" b="1" dirty="0" smtClean="0"/>
              <a:t>「</a:t>
            </a:r>
            <a:r>
              <a:rPr kumimoji="1" lang="ru-RU" altLang="ja-JP" sz="2800" b="1" dirty="0" smtClean="0"/>
              <a:t>Стратегию национальной безопасности</a:t>
            </a:r>
            <a:r>
              <a:rPr kumimoji="1" lang="ja-JP" altLang="en-US" sz="2800" b="1" dirty="0" smtClean="0"/>
              <a:t>」</a:t>
            </a:r>
            <a:r>
              <a:rPr kumimoji="1" lang="en-US" altLang="ja-JP" sz="2800" b="1" dirty="0" smtClean="0"/>
              <a:t>】</a:t>
            </a:r>
          </a:p>
          <a:p>
            <a:pPr algn="ctr"/>
            <a:endParaRPr kumimoji="1" lang="en-US" altLang="ja-JP" sz="2800" dirty="0" smtClean="0"/>
          </a:p>
          <a:p>
            <a:pPr algn="ctr"/>
            <a:r>
              <a:rPr kumimoji="1" lang="ja-JP" altLang="en-US" sz="2800" b="1" dirty="0" smtClean="0"/>
              <a:t>①</a:t>
            </a:r>
            <a:r>
              <a:rPr kumimoji="1" lang="ru-RU" altLang="ja-JP" sz="2800" b="1" dirty="0" smtClean="0"/>
              <a:t>Япония как </a:t>
            </a:r>
            <a:r>
              <a:rPr kumimoji="1" lang="ja-JP" altLang="en-US" sz="2800" b="1" dirty="0" smtClean="0"/>
              <a:t>「</a:t>
            </a:r>
            <a:r>
              <a:rPr kumimoji="1" lang="ru-RU" altLang="ja-JP" sz="2800" b="1" dirty="0" smtClean="0"/>
              <a:t>крупный игрок международного сообщества</a:t>
            </a:r>
            <a:r>
              <a:rPr kumimoji="1" lang="ja-JP" altLang="en-US" sz="2800" b="1" dirty="0" smtClean="0"/>
              <a:t>」</a:t>
            </a:r>
            <a:endParaRPr kumimoji="1" lang="en-US" altLang="ja-JP" sz="2800" b="1" dirty="0" smtClean="0"/>
          </a:p>
          <a:p>
            <a:pPr algn="ctr"/>
            <a:endParaRPr kumimoji="1" lang="en-US" altLang="ja-JP" sz="2800" dirty="0" smtClean="0"/>
          </a:p>
          <a:p>
            <a:r>
              <a:rPr lang="ru-RU" sz="2000" dirty="0"/>
              <a:t>«В </a:t>
            </a:r>
            <a:r>
              <a:rPr lang="ru-RU" sz="2000" dirty="0" smtClean="0"/>
              <a:t>нынешнем мире, где развивается глобализация, Япония, как крупный игрок международного сообщества, </a:t>
            </a:r>
            <a:r>
              <a:rPr lang="ru-RU" sz="2000" dirty="0"/>
              <a:t>должна играть более </a:t>
            </a:r>
            <a:r>
              <a:rPr lang="ru-RU" sz="2000" dirty="0" smtClean="0"/>
              <a:t>активную </a:t>
            </a:r>
            <a:r>
              <a:rPr lang="ru-RU" sz="2000" dirty="0"/>
              <a:t>роль, чем </a:t>
            </a:r>
            <a:r>
              <a:rPr lang="ru-RU" sz="2000" dirty="0" smtClean="0"/>
              <a:t>когда-либо».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«Япония </a:t>
            </a:r>
            <a:r>
              <a:rPr lang="ru-RU" sz="2000" dirty="0" smtClean="0"/>
              <a:t>продолжает реализовывать стратегию обеспечения безопасности продолжая политику мирного государства. В качестве крупного игрока в </a:t>
            </a:r>
            <a:r>
              <a:rPr lang="ru-RU" sz="2000" dirty="0"/>
              <a:t>международной </a:t>
            </a:r>
            <a:r>
              <a:rPr lang="ru-RU" sz="2000" dirty="0" smtClean="0"/>
              <a:t>политике и экономике, реализует стабильность и мирные намерения с позиции активного </a:t>
            </a:r>
            <a:r>
              <a:rPr lang="ru-RU" sz="2000" dirty="0"/>
              <a:t>пацифизма, основанного на международном сотрудничестве, Мы будем более активно участвовать в обеспечении мира, стабильности и процветания международного сообщества, реализуя мир и стабильность в Азиатско-Тихоокеанском </a:t>
            </a:r>
            <a:r>
              <a:rPr lang="ru-RU" sz="2000" dirty="0" smtClean="0"/>
              <a:t>регионе».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19609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xmlns="" id="{7E396314-C82C-4FE8-B8E1-BCDF870B8E23}"/>
              </a:ext>
            </a:extLst>
          </p:cNvPr>
          <p:cNvSpPr/>
          <p:nvPr/>
        </p:nvSpPr>
        <p:spPr>
          <a:xfrm>
            <a:off x="189756" y="404664"/>
            <a:ext cx="11809312" cy="59046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b="1" dirty="0" smtClean="0"/>
              <a:t>【</a:t>
            </a:r>
            <a:r>
              <a:rPr lang="ru-RU" altLang="ja-JP" sz="2800" b="1" dirty="0" smtClean="0"/>
              <a:t> Развивая </a:t>
            </a:r>
            <a:r>
              <a:rPr lang="ja-JP" altLang="en-US" sz="2800" b="1" dirty="0" smtClean="0"/>
              <a:t>「</a:t>
            </a:r>
            <a:r>
              <a:rPr lang="ru-RU" altLang="ja-JP" sz="2800" b="1" dirty="0" smtClean="0"/>
              <a:t>Стратегию национальной безопасности</a:t>
            </a:r>
            <a:r>
              <a:rPr lang="ja-JP" altLang="en-US" sz="2800" b="1" dirty="0" smtClean="0"/>
              <a:t>」</a:t>
            </a:r>
            <a:r>
              <a:rPr lang="en-US" altLang="ja-JP" sz="2800" b="1" dirty="0" smtClean="0"/>
              <a:t>】</a:t>
            </a:r>
          </a:p>
          <a:p>
            <a:pPr algn="ctr"/>
            <a:r>
              <a:rPr kumimoji="1" lang="ja-JP" altLang="en-US" sz="2800" b="1" dirty="0" smtClean="0"/>
              <a:t>②</a:t>
            </a:r>
            <a:r>
              <a:rPr kumimoji="1" lang="ru-RU" altLang="ja-JP" sz="2800" b="1" dirty="0" smtClean="0"/>
              <a:t> Самоопределение в качестве морской державы</a:t>
            </a:r>
            <a:endParaRPr kumimoji="1" lang="en-US" altLang="ja-JP" sz="2800" b="1" dirty="0"/>
          </a:p>
          <a:p>
            <a:r>
              <a:rPr lang="ru-RU" dirty="0"/>
              <a:t>«Япония - это страна, которая окружена </a:t>
            </a:r>
            <a:r>
              <a:rPr lang="ru-RU" dirty="0" smtClean="0"/>
              <a:t>морем со всех сторон</a:t>
            </a:r>
            <a:r>
              <a:rPr lang="ru-RU" dirty="0"/>
              <a:t>, </a:t>
            </a:r>
            <a:r>
              <a:rPr lang="ru-RU" dirty="0" smtClean="0"/>
              <a:t>наделена </a:t>
            </a:r>
            <a:r>
              <a:rPr lang="ru-RU" dirty="0"/>
              <a:t>обширной исключительной экономической зоной и </a:t>
            </a:r>
            <a:r>
              <a:rPr lang="ru-RU" dirty="0" smtClean="0"/>
              <a:t>длинной </a:t>
            </a:r>
            <a:r>
              <a:rPr lang="ru-RU" dirty="0"/>
              <a:t>береговой линией, развивалась путем развития морской торговли и морских ресурсов и является </a:t>
            </a:r>
            <a:r>
              <a:rPr lang="ru-RU" dirty="0" smtClean="0"/>
              <a:t>морской державой, поддерживающей «открытый </a:t>
            </a:r>
            <a:r>
              <a:rPr lang="ru-RU" dirty="0"/>
              <a:t>и стабильный </a:t>
            </a:r>
            <a:r>
              <a:rPr lang="ru-RU" dirty="0" smtClean="0"/>
              <a:t>океан».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«Будучи </a:t>
            </a:r>
            <a:r>
              <a:rPr lang="ru-RU" dirty="0" smtClean="0"/>
              <a:t>морской державой, </a:t>
            </a:r>
            <a:r>
              <a:rPr lang="ru-RU" dirty="0"/>
              <a:t>поддерживая тесную связь с каждой страной, </a:t>
            </a:r>
            <a:r>
              <a:rPr lang="ru-RU" dirty="0" smtClean="0"/>
              <a:t>поддерживая </a:t>
            </a:r>
            <a:r>
              <a:rPr lang="ru-RU" dirty="0"/>
              <a:t>порядок, основанный на таких основных правилах, как верховенство закона, а не сила, обеспечение свободы и безопасности судоходства и </a:t>
            </a:r>
            <a:r>
              <a:rPr lang="ru-RU" dirty="0" smtClean="0"/>
              <a:t>полетов, </a:t>
            </a:r>
            <a:r>
              <a:rPr lang="ru-RU" dirty="0"/>
              <a:t>мирное разрешение конфликтов в соответствии с международным </a:t>
            </a:r>
            <a:r>
              <a:rPr lang="ru-RU" dirty="0" smtClean="0"/>
              <a:t>правом, мы </a:t>
            </a:r>
            <a:r>
              <a:rPr lang="ru-RU" dirty="0"/>
              <a:t>будем играть ведущую роль в поддержании и развитии «открытого стабильного </a:t>
            </a:r>
            <a:r>
              <a:rPr lang="ru-RU" dirty="0" smtClean="0"/>
              <a:t>моря». </a:t>
            </a:r>
            <a:r>
              <a:rPr lang="ru-RU" dirty="0"/>
              <a:t>В частности, мы будем принимать необходимые меры, такие как контрмеры против </a:t>
            </a:r>
            <a:r>
              <a:rPr lang="ru-RU" dirty="0" smtClean="0"/>
              <a:t>пиратства, обеспечивать </a:t>
            </a:r>
            <a:r>
              <a:rPr lang="ru-RU" dirty="0"/>
              <a:t>безопасность и содействовать сотрудничеству в области безопасности на море с каждой </a:t>
            </a:r>
            <a:r>
              <a:rPr lang="ru-RU" dirty="0" smtClean="0"/>
              <a:t>страной».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91593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5820" y="620688"/>
            <a:ext cx="10873208" cy="5616624"/>
          </a:xfrm>
        </p:spPr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（２）　</a:t>
            </a:r>
            <a:r>
              <a:rPr kumimoji="1" lang="ru-RU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Возможности и ограничения обороны Японии</a:t>
            </a:r>
            <a:endParaRPr kumimoji="1"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502920" indent="-457200">
              <a:buFont typeface="Wingdings" panose="05000000000000000000" pitchFamily="2" charset="2"/>
              <a:buChar char="n"/>
            </a:pP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Для Японии важно дифференцировать возможные и невозможные задачи, стоящие перед Силами Самообороны.</a:t>
            </a:r>
            <a:endParaRPr kumimoji="1" lang="en-US" altLang="ja-JP" sz="28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502920" indent="-457200">
              <a:buFont typeface="Wingdings" panose="05000000000000000000" pitchFamily="2" charset="2"/>
              <a:buChar char="n"/>
            </a:pP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Трудно поддерживать оборонительные возможности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равными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Соединенным Штатам и Китаю. Важно развивать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уникальные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«стратегическую культуру» Японии и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«культуру безопасности».</a:t>
            </a:r>
            <a:endParaRPr lang="en-US" altLang="ja-JP" sz="28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502920" indent="-457200">
              <a:buFont typeface="Wingdings" panose="05000000000000000000" pitchFamily="2" charset="2"/>
              <a:buChar char="n"/>
            </a:pP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Япония может использовать свое влияние на формирование международного порядка,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как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британцы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в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начале холодной войны,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используя вместо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«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прямого подхода </a:t>
            </a:r>
            <a:r>
              <a:rPr lang="ru-RU" altLang="ja-JP" sz="2800" b="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Клаузевица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 «непрямой подход» </a:t>
            </a:r>
            <a:r>
              <a:rPr lang="ru-RU" altLang="ja-JP" sz="2800" b="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Лиддела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Гарта».</a:t>
            </a:r>
            <a:endParaRPr lang="en-US" altLang="ja-JP" sz="28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502920" indent="-457200">
              <a:buFont typeface="Wingdings" panose="05000000000000000000" pitchFamily="2" charset="2"/>
              <a:buChar char="n"/>
            </a:pP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В частности, мы будем поддерживать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развитие права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для установления «верховенства закона»,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установление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принцип свободы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для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«открытого и стабильного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моря», создание потенциала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для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улучшения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осведомленности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о морской области стран-партнеров Японии.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Важно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участие в международном сотрудничестве для обеспечения мира во всём мире и содействие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международному сотрудничеству и международным вкладам 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в гуманитарную помощь в случае стихийных бедствий и т.д.</a:t>
            </a:r>
            <a:endParaRPr kumimoji="1" 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35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09441" y="152718"/>
            <a:ext cx="10669547" cy="137160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</a:t>
            </a:r>
            <a:r>
              <a:rPr kumimoji="1" lang="ru-RU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Изменение мирового порядка</a:t>
            </a:r>
            <a:endParaRPr kumimoji="1" lang="ja-JP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17614" y="1844824"/>
            <a:ext cx="9753600" cy="432737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　</a:t>
            </a:r>
            <a:r>
              <a:rPr lang="ru-RU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Изменение баланса сил</a:t>
            </a:r>
            <a:endParaRPr kumimoji="1"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 indent="0">
              <a:buNone/>
            </a:pPr>
            <a:endParaRPr kumimoji="1"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502920" indent="-457200">
              <a:buFont typeface="Wingdings" panose="05000000000000000000" pitchFamily="2" charset="2"/>
              <a:buChar char="n"/>
            </a:pPr>
            <a:r>
              <a:rPr kumimoji="1"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Рост Китая и его уход от влияния США</a:t>
            </a:r>
            <a:endParaRPr lang="en-US" altLang="ja-JP" sz="28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502920" indent="-457200">
              <a:buFont typeface="Wingdings" panose="05000000000000000000" pitchFamily="2" charset="2"/>
              <a:buChar char="n"/>
            </a:pPr>
            <a:r>
              <a:rPr kumimoji="1"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Изменение исторически сложившегося баланса сил – проблема ловушки Фукидида (</a:t>
            </a:r>
            <a:r>
              <a:rPr kumimoji="1" lang="ru-RU" altLang="ja-JP" sz="2800" b="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Аллисон</a:t>
            </a:r>
            <a:r>
              <a:rPr kumimoji="1"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ru-RU" altLang="ja-JP" sz="2800" b="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Грэхам</a:t>
            </a:r>
            <a:r>
              <a:rPr kumimoji="1"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 профессор Гарвардского университета)</a:t>
            </a:r>
            <a:endParaRPr lang="en-US" altLang="ja-JP" sz="28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502920" indent="-457200">
              <a:buFont typeface="Wingdings" panose="05000000000000000000" pitchFamily="2" charset="2"/>
              <a:buChar char="n"/>
            </a:pPr>
            <a:r>
              <a:rPr kumimoji="1" lang="ja-JP" altLang="en-US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kumimoji="1"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Возрождение геополитики</a:t>
            </a:r>
            <a:r>
              <a:rPr kumimoji="1" lang="ja-JP" altLang="en-US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r>
              <a:rPr kumimoji="1" lang="ja-JP" altLang="en-US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ru-RU" altLang="ja-JP" sz="2800" b="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Уолтер</a:t>
            </a:r>
            <a:r>
              <a:rPr kumimoji="1"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ru-RU" altLang="ja-JP" sz="2800" b="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Рассэл</a:t>
            </a:r>
            <a:r>
              <a:rPr kumimoji="1"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ru-RU" altLang="ja-JP" sz="2800" b="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Мид</a:t>
            </a:r>
            <a:r>
              <a:rPr kumimoji="1"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 Роберт Каплан)</a:t>
            </a:r>
            <a:endParaRPr kumimoji="1" lang="en-US" altLang="ja-JP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 indent="0">
              <a:buNone/>
            </a:pPr>
            <a:endParaRPr kumimoji="1" 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280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17614" y="620688"/>
            <a:ext cx="9753600" cy="5551512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（２）　</a:t>
            </a:r>
            <a:r>
              <a:rPr kumimoji="1" lang="ru-RU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Кризис либерального мирового порядка</a:t>
            </a:r>
            <a:endParaRPr kumimoji="1"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 indent="0">
              <a:buNone/>
            </a:pPr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502920" indent="-457200">
              <a:buFont typeface="Wingdings" panose="05000000000000000000" pitchFamily="2" charset="2"/>
              <a:buChar char="n"/>
            </a:pP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Результаты опроса Совета по международным отношениям (CFR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). Вопрос «Находится ли сложившийся после войны либеральный мировой порядок в серьезном кризисе»: Полностью согласен (11), Согласен (14), Ни то, ни другое (4), Не согласен (3). Таким образом, из 32 опрошенных, чувствуют кризис 25 человек.</a:t>
            </a:r>
            <a:endParaRPr kumimoji="1" lang="en-US" altLang="ja-JP" sz="28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502920" indent="-457200">
              <a:buFont typeface="Wingdings" panose="05000000000000000000" pitchFamily="2" charset="2"/>
              <a:buChar char="n"/>
            </a:pP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Ослабление позиций мирового порядка, основанного на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«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верховенстве </a:t>
            </a: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закона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»</a:t>
            </a:r>
            <a:endParaRPr lang="en-US" altLang="ja-JP" sz="28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502920" indent="-457200">
              <a:buFont typeface="Wingdings" panose="05000000000000000000" pitchFamily="2" charset="2"/>
              <a:buChar char="n"/>
            </a:pPr>
            <a:r>
              <a:rPr kumimoji="1"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Ослабление США позиции лидера</a:t>
            </a:r>
            <a:endParaRPr lang="en-US" altLang="ja-JP" sz="28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502920" indent="-457200">
              <a:buFont typeface="Wingdings" panose="05000000000000000000" pitchFamily="2" charset="2"/>
              <a:buChar char="n"/>
            </a:pPr>
            <a:r>
              <a:rPr lang="ru-RU" altLang="ja-JP" sz="2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Кризис принципа свободы судоходства (FON</a:t>
            </a:r>
            <a:r>
              <a:rPr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 – стратегия сухопутной державы</a:t>
            </a:r>
            <a:endParaRPr lang="en-US" altLang="ja-JP" sz="28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502920" indent="-457200">
              <a:buFont typeface="Wingdings" panose="05000000000000000000" pitchFamily="2" charset="2"/>
              <a:buChar char="n"/>
            </a:pPr>
            <a:r>
              <a:rPr kumimoji="1" lang="ru-RU" altLang="ja-JP" sz="2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Снижение важности принципа «общих ценностей»</a:t>
            </a:r>
            <a:endParaRPr kumimoji="1" lang="en-US" altLang="ja-JP" sz="28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 indent="0">
              <a:buNone/>
            </a:pPr>
            <a:endParaRPr kumimoji="1" lang="en-US" altLang="ja-JP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" indent="0">
              <a:buNone/>
            </a:pPr>
            <a:endParaRPr kumimoji="1" 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7130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テーマ1">
  <a:themeElements>
    <a:clrScheme name="エッセンシャル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テーマ1" id="{EB673F51-8E62-4855-B38B-BE02F372E50C}" vid="{D4D49178-0BBE-4A04-8483-BF7BF4DE8629}"/>
    </a:ext>
  </a:extLst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89C8696-0FC9-4CE5-B92E-6DB3A3C9E6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テーマ1</Template>
  <TotalTime>0</TotalTime>
  <Words>637</Words>
  <Application>Microsoft Office PowerPoint</Application>
  <PresentationFormat>Произвольный</PresentationFormat>
  <Paragraphs>131</Paragraphs>
  <Slides>16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テーマ1</vt:lpstr>
      <vt:lpstr>Международные отношения в АТР（３） ーК ИНДИЙСКО-ТИХООКЕАНСКОй стратегииー  Юити ХОСОя（профессор университета кейо）</vt:lpstr>
      <vt:lpstr>Презентация PowerPoint</vt:lpstr>
      <vt:lpstr>１．В чем суть проблемы? </vt:lpstr>
      <vt:lpstr>Презентация PowerPoint</vt:lpstr>
      <vt:lpstr>Презентация PowerPoint</vt:lpstr>
      <vt:lpstr>Презентация PowerPoint</vt:lpstr>
      <vt:lpstr>Презентация PowerPoint</vt:lpstr>
      <vt:lpstr>２．Изменение мирового порядка</vt:lpstr>
      <vt:lpstr>Презентация PowerPoint</vt:lpstr>
      <vt:lpstr>３．Необходимая стратегия безопасности</vt:lpstr>
      <vt:lpstr>Презентация PowerPoint</vt:lpstr>
      <vt:lpstr>Презентация PowerPoint</vt:lpstr>
      <vt:lpstr>４． Свободная и открытая стратегия индо-тихоокеанского региона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2017-06-02T13:31:58Z</dcterms:created>
  <dcterms:modified xsi:type="dcterms:W3CDTF">2018-03-20T21:48:43Z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TC028048679991</vt:lpwstr>
  </property>
</Properties>
</file>