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7" r:id="rId9"/>
    <p:sldId id="308" r:id="rId10"/>
    <p:sldId id="309" r:id="rId11"/>
    <p:sldId id="268" r:id="rId12"/>
    <p:sldId id="287" r:id="rId13"/>
    <p:sldId id="290" r:id="rId14"/>
    <p:sldId id="296" r:id="rId15"/>
    <p:sldId id="289" r:id="rId16"/>
    <p:sldId id="297" r:id="rId17"/>
    <p:sldId id="269" r:id="rId18"/>
    <p:sldId id="294" r:id="rId19"/>
    <p:sldId id="292" r:id="rId20"/>
    <p:sldId id="293" r:id="rId21"/>
    <p:sldId id="270" r:id="rId2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CF47DCA-38DD-4B36-BBF9-6751F63961B7}" type="datetimeFigureOut">
              <a:rPr lang="ja-JP" altLang="en-US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499C7F1-8C58-40C0-A837-8D1230EEDF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8013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5B73774-C889-468B-AC07-69D53DA0F1C4}" type="datetimeFigureOut">
              <a:rPr lang="ja-JP" altLang="en-US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680CE3B-EF4A-4CA2-A6C5-4BDE3DCD38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538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>
            <a:extLst>
              <a:ext uri="{FF2B5EF4-FFF2-40B4-BE49-F238E27FC236}">
                <a16:creationId xmlns:a16="http://schemas.microsoft.com/office/drawing/2014/main" xmlns="" id="{F24ABA74-B3CA-46CC-8B9B-CA420822F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1038"/>
            <a:ext cx="4543425" cy="3408362"/>
          </a:xfrm>
          <a:ln/>
        </p:spPr>
      </p:sp>
      <p:sp>
        <p:nvSpPr>
          <p:cNvPr id="9219" name="ノート プレースホルダー 2">
            <a:extLst>
              <a:ext uri="{FF2B5EF4-FFF2-40B4-BE49-F238E27FC236}">
                <a16:creationId xmlns:a16="http://schemas.microsoft.com/office/drawing/2014/main" xmlns="" id="{D1555A39-9421-4699-9081-86BBE501F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ja-JP">
              <a:latin typeface="Times New Roman" panose="02020603050405020304" pitchFamily="18" charset="0"/>
            </a:endParaRPr>
          </a:p>
        </p:txBody>
      </p:sp>
      <p:sp>
        <p:nvSpPr>
          <p:cNvPr id="9220" name="スライド番号プレースホルダー 3">
            <a:extLst>
              <a:ext uri="{FF2B5EF4-FFF2-40B4-BE49-F238E27FC236}">
                <a16:creationId xmlns:a16="http://schemas.microsoft.com/office/drawing/2014/main" xmlns="" id="{A34AFA79-89FD-4C3F-AB0D-07DFC35B107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065F1581-2FBD-424A-83A8-6C478D7BCFC8}" type="slidenum">
              <a:rPr kumimoji="1"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</a:rPr>
              <a:pPr/>
              <a:t>2</a:t>
            </a:fld>
            <a:endParaRPr kumimoji="1" lang="ja-JP" altLang="ja-JP">
              <a:solidFill>
                <a:srgbClr val="000000"/>
              </a:solidFill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2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>
            <a:extLst>
              <a:ext uri="{FF2B5EF4-FFF2-40B4-BE49-F238E27FC236}">
                <a16:creationId xmlns:a16="http://schemas.microsoft.com/office/drawing/2014/main" xmlns="" id="{75B4DAFA-5BB4-46FA-9C1D-00167FA1A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1038"/>
            <a:ext cx="4543425" cy="3408362"/>
          </a:xfrm>
          <a:ln/>
        </p:spPr>
      </p:sp>
      <p:sp>
        <p:nvSpPr>
          <p:cNvPr id="11267" name="ノート プレースホルダー 2">
            <a:extLst>
              <a:ext uri="{FF2B5EF4-FFF2-40B4-BE49-F238E27FC236}">
                <a16:creationId xmlns:a16="http://schemas.microsoft.com/office/drawing/2014/main" xmlns="" id="{8991F710-AE04-4AAC-ABBF-2AD3F6C69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ja-JP">
              <a:latin typeface="Times New Roman" panose="02020603050405020304" pitchFamily="18" charset="0"/>
            </a:endParaRPr>
          </a:p>
        </p:txBody>
      </p:sp>
      <p:sp>
        <p:nvSpPr>
          <p:cNvPr id="11268" name="スライド番号プレースホルダー 3">
            <a:extLst>
              <a:ext uri="{FF2B5EF4-FFF2-40B4-BE49-F238E27FC236}">
                <a16:creationId xmlns:a16="http://schemas.microsoft.com/office/drawing/2014/main" xmlns="" id="{96B6D11B-158D-4434-9701-868AB7847D8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591945D7-A5F4-45F1-9C53-90932DA4B591}" type="slidenum">
              <a:rPr kumimoji="1"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</a:rPr>
              <a:pPr/>
              <a:t>3</a:t>
            </a:fld>
            <a:endParaRPr kumimoji="1" lang="ja-JP" altLang="ja-JP">
              <a:solidFill>
                <a:srgbClr val="000000"/>
              </a:solidFill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89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xmlns="" id="{F8DEB2C6-CC8A-4948-A302-92FE0AD83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xmlns="" id="{BFCB49C1-733F-490B-B8DA-BF12AD107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xmlns="" id="{F6FC9268-ED14-4C3D-87DF-42BB92CDC98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498725" indent="-225425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55925" indent="-225425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13125" indent="-225425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70325" indent="-225425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42AB0DDB-E731-416D-98A5-C97EBE69F3BC}" type="slidenum">
              <a:rPr lang="en-US" altLang="ja-JP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ja-JP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8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xmlns="" id="{83EEA68A-2FCE-4D0E-8844-F31785943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1038"/>
            <a:ext cx="4543425" cy="3408362"/>
          </a:xfrm>
          <a:ln/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xmlns="" id="{A97A6ECA-ED42-48D5-A1E3-10F1E683E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ja-JP">
              <a:latin typeface="Times New Roman" panose="02020603050405020304" pitchFamily="18" charset="0"/>
            </a:endParaRPr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xmlns="" id="{EB23B31C-846D-4BC4-8433-131B1E581A5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9AE4D5B7-A417-4DCC-93C3-7FF152EB754D}" type="slidenum">
              <a:rPr kumimoji="1"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</a:rPr>
              <a:pPr/>
              <a:t>5</a:t>
            </a:fld>
            <a:endParaRPr kumimoji="1" lang="ja-JP" altLang="ja-JP">
              <a:solidFill>
                <a:srgbClr val="000000"/>
              </a:solidFill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4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xmlns="" id="{17F56CD8-3AE4-450D-AF7A-1262FA490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1038"/>
            <a:ext cx="4543425" cy="3408362"/>
          </a:xfrm>
          <a:ln/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xmlns="" id="{514364B2-2693-4BF2-B538-A7888B523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ja-JP">
              <a:latin typeface="Times New Roman" panose="02020603050405020304" pitchFamily="18" charset="0"/>
            </a:endParaRPr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xmlns="" id="{92481055-8281-41E2-AE51-2C51F48B58D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36C32ECF-6C7A-4B62-A058-68CDC3ED8845}" type="slidenum">
              <a:rPr kumimoji="1"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</a:rPr>
              <a:pPr/>
              <a:t>6</a:t>
            </a:fld>
            <a:endParaRPr kumimoji="1" lang="ja-JP" altLang="ja-JP">
              <a:solidFill>
                <a:srgbClr val="000000"/>
              </a:solidFill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79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xmlns="" id="{138B9773-7635-4325-8806-395240C8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1038"/>
            <a:ext cx="4543425" cy="3408362"/>
          </a:xfrm>
          <a:ln/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xmlns="" id="{4BEAA6F1-8921-4C64-88A2-F28442C0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ja-JP">
              <a:latin typeface="Times New Roman" panose="02020603050405020304" pitchFamily="18" charset="0"/>
            </a:endParaRPr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xmlns="" id="{467B35E3-AB85-46D0-B757-E6A6DEC0020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4238" algn="l"/>
                <a:tab pos="287337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345EA92A-B23A-430E-A13E-19D24DDF9022}" type="slidenum">
              <a:rPr kumimoji="1"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</a:rPr>
              <a:pPr/>
              <a:t>7</a:t>
            </a:fld>
            <a:endParaRPr kumimoji="1" lang="ja-JP" altLang="ja-JP">
              <a:solidFill>
                <a:srgbClr val="000000"/>
              </a:solidFill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28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xmlns="" id="{C968F46A-C49B-4C21-8E6B-0FA566944E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324B43-2A77-4973-B69C-5D3B439148CF}" type="slidenum">
              <a:rPr lang="en-US" altLang="ja-JP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xmlns="" id="{C17BC227-1C10-4FE5-B85F-C835B7F6A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xmlns="" id="{5110505A-D9E2-4AC8-BAA9-81E65ABA6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91150" cy="44418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74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xmlns="" id="{5411E057-321B-46EE-9D3E-6334E9F09C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74BA55-FF9C-4911-AB15-ACF3633AB020}" type="slidenum">
              <a:rPr lang="en-US" altLang="ja-JP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xmlns="" id="{AFD2C8A5-34B2-401D-9D04-5B3D0B9C6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40CF15FD-DFA2-465C-A8DA-F0AB4D66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91150" cy="44418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07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xmlns="" id="{FB8A8C95-9BC7-40AC-95EE-6F22EFDB57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4238" algn="l"/>
                <a:tab pos="2873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A22B79-47EF-4049-AF1D-BCA0A515F8DC}" type="slidenum">
              <a:rPr lang="en-US" altLang="ja-JP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xmlns="" id="{8A44E8FB-6D7D-468F-889B-6E4F9E5D9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xmlns="" id="{A2B2E7A5-AC39-4BF9-A0DD-A7B023A98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91150" cy="44418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7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AD182-E277-443D-9857-3852EEF5817D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974EFD-2BE4-4DDD-9DAA-82631B33903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089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2FA2B-7FDC-4A81-A4A3-675FC7F6CE24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C3C45-F7CF-4FA9-80F8-2CD12CABEA4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1759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8A60D-D358-406C-8859-187309435A52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D5EEE-C24D-4092-A1AB-9847DB58C0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7879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7085C-9447-4B4D-A4BA-833279A81C34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236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2A558-F5C7-4388-AFE6-F9068E5C583D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E08CC-FCB9-448D-9762-66E98C1DD77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5320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D34B-8537-48E6-A388-B7F4C7020447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41C96-BC40-4E2C-955C-830BD7FF720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643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CBC0D-AAF3-404E-A7EB-A73BAD2A012B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DC888-94A9-4B89-AF87-6F381F7EA9A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6040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A5B-A546-4257-9D56-03905CD2B195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21566-94D3-4496-8181-F5D2C0C3FD2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201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2D56C-049B-4BF7-A4BD-A21C4A9DF5B9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15EB7-36FE-4C50-ABC4-065E35D3B13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9174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21EEB-3427-4AB5-BC33-061F2DE03A50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7632-3385-4E18-9FA3-BCC6525BE4C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8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985F1-6029-4EC7-BABA-F6E434CA5993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A04751-8198-4025-83C0-FBE666D9B04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4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8E9D7A-75E1-491F-B8A9-55445F1485C1}" type="datetime1">
              <a:rPr lang="ja-JP" altLang="en-US" smtClean="0"/>
              <a:pPr>
                <a:defRPr/>
              </a:pPr>
              <a:t>2018/3/19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55C137-1822-4917-A087-4822FDC1039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67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pchina.com/2017/06/12/no-Thucydides-tra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t2.gstatic.com/images?q=tbn:ANd9GcTval1cAAWcpopiY-zBVSokRJd_9AmVXAgH6DQ5qqWG2_hAdz-EDQ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25" y="0"/>
            <a:ext cx="5016564" cy="333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ru-RU" altLang="ja-JP" sz="2800" b="1" dirty="0" smtClean="0"/>
              <a:t>Международные отношения в азиатско-тихоокеанском регионе</a:t>
            </a:r>
            <a:r>
              <a:rPr kumimoji="1" lang="ja-JP" altLang="en-US" sz="2800" b="1" dirty="0" smtClean="0"/>
              <a:t>（２</a:t>
            </a:r>
            <a:r>
              <a:rPr kumimoji="1" lang="ja-JP" altLang="en-US" sz="2800" b="1" dirty="0"/>
              <a:t>）</a:t>
            </a:r>
            <a:r>
              <a:rPr kumimoji="1" lang="en-US" altLang="ja-JP" sz="2800" b="1" dirty="0"/>
              <a:t/>
            </a:r>
            <a:br>
              <a:rPr kumimoji="1" lang="en-US" altLang="ja-JP" sz="2800" b="1" dirty="0"/>
            </a:br>
            <a:r>
              <a:rPr kumimoji="1" lang="ja-JP" altLang="en-US" sz="2800" b="1" dirty="0" smtClean="0"/>
              <a:t>ー</a:t>
            </a:r>
            <a:r>
              <a:rPr lang="ru-RU" altLang="ja-JP" sz="2800" b="1" dirty="0" smtClean="0"/>
              <a:t>Международные отношения в восточной </a:t>
            </a:r>
            <a:r>
              <a:rPr lang="ru-RU" altLang="ja-JP" sz="2800" b="1" dirty="0" err="1" smtClean="0"/>
              <a:t>азии</a:t>
            </a:r>
            <a:r>
              <a:rPr lang="en-US" altLang="ja-JP" sz="2800" b="1" dirty="0" smtClean="0"/>
              <a:t> </a:t>
            </a:r>
            <a:r>
              <a:rPr kumimoji="1" lang="ja-JP" altLang="en-US" sz="2800" b="1" dirty="0" smtClean="0"/>
              <a:t>ー</a:t>
            </a:r>
            <a:r>
              <a:rPr kumimoji="1" lang="en-US" altLang="ja-JP" sz="2800" b="1" dirty="0"/>
              <a:t/>
            </a:r>
            <a:br>
              <a:rPr kumimoji="1" lang="en-US" altLang="ja-JP" sz="2800" b="1" dirty="0"/>
            </a:br>
            <a:r>
              <a:rPr lang="en-US" altLang="ja-JP" sz="2800" b="1" dirty="0"/>
              <a:t/>
            </a:r>
            <a:br>
              <a:rPr lang="en-US" altLang="ja-JP" sz="2800" b="1" dirty="0"/>
            </a:br>
            <a:r>
              <a:rPr lang="ru-RU" altLang="ja-JP" sz="2800" b="1" dirty="0" err="1" smtClean="0"/>
              <a:t>Юити</a:t>
            </a:r>
            <a:r>
              <a:rPr lang="ru-RU" altLang="ja-JP" sz="2800" b="1" dirty="0" smtClean="0"/>
              <a:t> </a:t>
            </a:r>
            <a:r>
              <a:rPr lang="ru-RU" altLang="ja-JP" sz="2800" b="1" dirty="0" err="1" smtClean="0"/>
              <a:t>Хосоя</a:t>
            </a:r>
            <a:r>
              <a:rPr lang="ru-RU" altLang="ja-JP" sz="2800" b="1" dirty="0" smtClean="0"/>
              <a:t> </a:t>
            </a:r>
            <a:r>
              <a:rPr lang="ru-RU" altLang="ja-JP" sz="2800" b="1" dirty="0"/>
              <a:t>(профессор Университета </a:t>
            </a:r>
            <a:r>
              <a:rPr lang="ru-RU" altLang="ja-JP" sz="2800" b="1" dirty="0" err="1"/>
              <a:t>Кейо</a:t>
            </a:r>
            <a:r>
              <a:rPr lang="ru-RU" altLang="ja-JP" sz="2800" b="1" dirty="0"/>
              <a:t> </a:t>
            </a:r>
            <a:r>
              <a:rPr lang="ja-JP" altLang="en-US" sz="2800" b="1" dirty="0" smtClean="0"/>
              <a:t>）</a:t>
            </a:r>
            <a:endParaRPr kumimoji="1" lang="ja-JP" altLang="en-US" sz="2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39753" y="4747880"/>
            <a:ext cx="3672408" cy="1489432"/>
          </a:xfrm>
        </p:spPr>
        <p:txBody>
          <a:bodyPr>
            <a:noAutofit/>
          </a:bodyPr>
          <a:lstStyle/>
          <a:p>
            <a:pPr algn="ctr"/>
            <a:r>
              <a:rPr kumimoji="1" lang="ru-RU" altLang="ja-JP" sz="2400" dirty="0" err="1" smtClean="0"/>
              <a:t>Сах</a:t>
            </a:r>
            <a:r>
              <a:rPr lang="ru-RU" altLang="ja-JP" sz="2400" dirty="0" err="1" smtClean="0"/>
              <a:t>гу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20</a:t>
            </a:r>
            <a:r>
              <a:rPr lang="ja-JP" altLang="en-US" sz="2400" dirty="0"/>
              <a:t>・</a:t>
            </a:r>
            <a:r>
              <a:rPr lang="en-US" altLang="ja-JP" sz="2400" dirty="0" smtClean="0"/>
              <a:t>21</a:t>
            </a:r>
            <a:r>
              <a:rPr lang="ru-RU" altLang="ja-JP" sz="2400" dirty="0" smtClean="0"/>
              <a:t> марта </a:t>
            </a:r>
            <a:r>
              <a:rPr lang="en-US" altLang="ja-JP" sz="2400" dirty="0" smtClean="0"/>
              <a:t>2018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D66CD7C0-7297-483A-8DD0-FE108B7DE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128" y="4293096"/>
            <a:ext cx="3189680" cy="230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21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xmlns="" id="{E77EFA70-16F2-49D7-BD13-33280F4F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0713"/>
            <a:ext cx="832167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</a:pP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«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Мы не должны недооценивать возможность войны в Восточной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Азии, а еще не стоит думать, что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Соединенные Штаты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сохранят нейтралитет  в случае,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если разразится битва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между Японией и Китаем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».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ru-RU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Джеймс Холмс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“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Худший кошмар Азии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китайско-японская война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”, </a:t>
            </a:r>
            <a:r>
              <a:rPr lang="ru-RU" altLang="ja-JP" sz="2400" b="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Н</a:t>
            </a:r>
            <a:r>
              <a:rPr lang="ru-RU" altLang="ja-JP" sz="2400" b="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ациональные интересы, январь, 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1914)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xmlns="" id="{5338C372-C023-4990-8D24-B0D8A0BE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5" y="5411788"/>
            <a:ext cx="365125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0DB8675-F548-46F9-805F-26622B8BDBEF}" type="slidenum">
              <a:rPr lang="en-US" altLang="ja-JP" sz="2400">
                <a:solidFill>
                  <a:srgbClr val="D1282E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ja-JP" sz="2400">
              <a:solidFill>
                <a:srgbClr val="D1282E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09D3E4DF-2BAA-4CBE-8103-75949E334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37879"/>
            <a:ext cx="3605386" cy="257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418FF496-1C69-4D63-9E88-9D262D5DD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703" y="3817899"/>
            <a:ext cx="3494162" cy="232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0723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.wikimedia.org/wikipedia/commons/a/a5/Chinese_Su-2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5013789"/>
            <a:ext cx="2915816" cy="175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http://upload.wikimedia.org/wikipedia/commons/1/1c/USNWC_Varyag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96136" y="4964407"/>
            <a:ext cx="2814836" cy="185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31224" cy="90353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3200" b="1" dirty="0"/>
              <a:t>３</a:t>
            </a:r>
            <a:r>
              <a:rPr lang="ja-JP" altLang="en-US" sz="3200" b="1" dirty="0" smtClean="0"/>
              <a:t>．</a:t>
            </a:r>
            <a:r>
              <a:rPr lang="ru-RU" altLang="ja-JP" sz="3200" b="1" dirty="0" smtClean="0"/>
              <a:t>Перспективы </a:t>
            </a:r>
            <a:r>
              <a:rPr lang="ru-RU" altLang="ja-JP" sz="3200" b="1" dirty="0"/>
              <a:t>международного порядка в Восточной Азии</a:t>
            </a:r>
            <a:endParaRPr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677" y="1242218"/>
            <a:ext cx="7620000" cy="4373563"/>
          </a:xfrm>
        </p:spPr>
        <p:txBody>
          <a:bodyPr rtlCol="0">
            <a:normAutofit fontScale="92500" lnSpcReduction="2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2400" b="1" dirty="0"/>
              <a:t>（１）　</a:t>
            </a:r>
            <a:r>
              <a:rPr lang="ru-RU" altLang="ja-JP" sz="2400" dirty="0" smtClean="0"/>
              <a:t>Восточноазиатский </a:t>
            </a:r>
            <a:r>
              <a:rPr lang="ru-RU" altLang="ja-JP" sz="2400" dirty="0"/>
              <a:t>баланс мощности</a:t>
            </a:r>
            <a:endParaRPr lang="en-US" altLang="ja-JP" sz="2400" b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400" b="1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ru-RU" altLang="ja-JP" sz="2400" b="0" dirty="0" smtClean="0"/>
              <a:t>С </a:t>
            </a:r>
            <a:r>
              <a:rPr lang="ru-RU" altLang="ja-JP" sz="2400" b="0" dirty="0"/>
              <a:t>быстрым наращиванием военного потенциала Китая баланс сил в Восточной Азии претерпевает значительные изменения.</a:t>
            </a:r>
            <a:endParaRPr lang="en-US" altLang="ja-JP" sz="2400" b="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ru-RU" altLang="ja-JP" sz="2400" b="0" dirty="0" smtClean="0"/>
              <a:t>Соединенные </a:t>
            </a:r>
            <a:r>
              <a:rPr lang="ru-RU" altLang="ja-JP" sz="2400" b="0" dirty="0"/>
              <a:t>Штаты намерены укреплять альянс между Японией и США, американо-австралийским альянсом, альянсом США и РК и укреплять сотрудничество в области безопасности этих демократий, создавать для него «систему равновесия».</a:t>
            </a:r>
            <a:endParaRPr lang="en-US" altLang="ja-JP" sz="2400" b="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ru-RU" altLang="ja-JP" sz="2400" b="0" dirty="0" smtClean="0"/>
              <a:t>Если </a:t>
            </a:r>
            <a:r>
              <a:rPr lang="ru-RU" altLang="ja-JP" sz="2400" b="0" dirty="0"/>
              <a:t>присутствие Америки в Восточной Азии не будет достигнуто, баланс сил в Восточной Азии рухнет, что еще больше ускорит развитие океана в Китае.</a:t>
            </a:r>
            <a:endParaRPr lang="ja-JP" altLang="en-US" sz="2400" b="0" dirty="0"/>
          </a:p>
        </p:txBody>
      </p:sp>
      <p:sp>
        <p:nvSpPr>
          <p:cNvPr id="28677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28678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9222E-1845-4330-8DE8-4A60D15A2E9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544616"/>
          </a:xfrm>
        </p:spPr>
        <p:txBody>
          <a:bodyPr>
            <a:normAutofit fontScale="85000" lnSpcReduction="10000"/>
          </a:bodyPr>
          <a:lstStyle/>
          <a:p>
            <a:r>
              <a:rPr lang="ru-RU" altLang="ja-JP" sz="2400" b="0" dirty="0" smtClean="0"/>
              <a:t>«</a:t>
            </a:r>
            <a:r>
              <a:rPr lang="ru-RU" altLang="ja-JP" sz="2400" b="0" u="sng" dirty="0"/>
              <a:t>Мы (Китай) должны сосредоточиться на сокращении численности населения за пределами Китая путем превентивных </a:t>
            </a:r>
            <a:r>
              <a:rPr lang="ru-RU" altLang="ja-JP" sz="2400" b="0" u="sng" dirty="0" smtClean="0"/>
              <a:t>ядерных ударов </a:t>
            </a:r>
            <a:r>
              <a:rPr lang="ru-RU" altLang="ja-JP" sz="2400" b="0" u="sng" dirty="0"/>
              <a:t>и сосредоточения внимания на сохранении </a:t>
            </a:r>
            <a:r>
              <a:rPr lang="ru-RU" altLang="ja-JP" sz="2400" b="0" u="sng" dirty="0" smtClean="0"/>
              <a:t>нашего этноса</a:t>
            </a:r>
            <a:r>
              <a:rPr lang="ru-RU" altLang="ja-JP" sz="2400" b="0" dirty="0" smtClean="0"/>
              <a:t>, </a:t>
            </a:r>
            <a:r>
              <a:rPr lang="ru-RU" altLang="ja-JP" sz="2400" b="0" dirty="0"/>
              <a:t>мы </a:t>
            </a:r>
            <a:r>
              <a:rPr lang="ru-RU" altLang="ja-JP" sz="2400" b="0" dirty="0" smtClean="0"/>
              <a:t>заново напишем </a:t>
            </a:r>
            <a:r>
              <a:rPr lang="ru-RU" altLang="ja-JP" sz="2400" b="0" dirty="0"/>
              <a:t>историю, наполненную </a:t>
            </a:r>
            <a:r>
              <a:rPr lang="ru-RU" altLang="ja-JP" sz="2400" b="0" dirty="0" smtClean="0"/>
              <a:t>для нас </a:t>
            </a:r>
            <a:r>
              <a:rPr lang="ru-RU" altLang="ja-JP" sz="2400" b="0" dirty="0" smtClean="0"/>
              <a:t>на </a:t>
            </a:r>
            <a:r>
              <a:rPr lang="ru-RU" altLang="ja-JP" sz="2400" b="0" dirty="0" smtClean="0"/>
              <a:t>протяжении более ста </a:t>
            </a:r>
            <a:r>
              <a:rPr lang="ru-RU" altLang="ja-JP" sz="2400" b="0" dirty="0" smtClean="0"/>
              <a:t>лет унижением</a:t>
            </a:r>
            <a:r>
              <a:rPr lang="ru-RU" altLang="ja-JP" sz="2400" b="0" dirty="0"/>
              <a:t>, </a:t>
            </a:r>
            <a:r>
              <a:rPr lang="ru-RU" altLang="ja-JP" sz="2400" b="0" dirty="0" smtClean="0"/>
              <a:t>и навсегда станем доминировать на </a:t>
            </a:r>
            <a:r>
              <a:rPr lang="ru-RU" altLang="ja-JP" sz="2400" b="0" dirty="0" smtClean="0"/>
              <a:t>Земле.</a:t>
            </a:r>
            <a:endParaRPr lang="ja-JP" altLang="en-US" sz="2400" b="0" dirty="0"/>
          </a:p>
          <a:p>
            <a:r>
              <a:rPr lang="ja-JP" altLang="en-US" sz="2400" b="0" dirty="0"/>
              <a:t>　</a:t>
            </a:r>
            <a:r>
              <a:rPr lang="ru-RU" altLang="ja-JP" sz="2400" b="0" dirty="0" smtClean="0"/>
              <a:t>Общая численность населения Земли </a:t>
            </a:r>
            <a:r>
              <a:rPr lang="ru-RU" altLang="ja-JP" sz="2400" b="0" dirty="0"/>
              <a:t>уже превысило </a:t>
            </a:r>
            <a:r>
              <a:rPr lang="ru-RU" altLang="ja-JP" sz="2400" b="0" dirty="0" smtClean="0"/>
              <a:t>возможности ресурсов </a:t>
            </a:r>
            <a:r>
              <a:rPr lang="ru-RU" altLang="ja-JP" sz="2400" b="0" dirty="0"/>
              <a:t>и экологической среды, и для решения этой проблемы мы должны </a:t>
            </a:r>
            <a:r>
              <a:rPr lang="ru-RU" altLang="ja-JP" sz="2400" b="0" dirty="0" smtClean="0"/>
              <a:t>значительно уменьшить население земли с помощью войны, эпидемий и голода во имя дальнейшего выживания человечества.</a:t>
            </a:r>
            <a:endParaRPr lang="ja-JP" altLang="en-US" sz="2400" b="0" dirty="0"/>
          </a:p>
          <a:p>
            <a:r>
              <a:rPr lang="ja-JP" altLang="en-US" sz="2400" b="0" dirty="0"/>
              <a:t>　</a:t>
            </a:r>
            <a:r>
              <a:rPr lang="ru-RU" altLang="ja-JP" sz="2400" b="0" dirty="0" smtClean="0"/>
              <a:t>Китайское </a:t>
            </a:r>
            <a:r>
              <a:rPr lang="ru-RU" altLang="ja-JP" sz="2400" b="0" dirty="0"/>
              <a:t>правительство </a:t>
            </a:r>
            <a:r>
              <a:rPr lang="ru-RU" altLang="ja-JP" sz="2400" b="0" dirty="0" smtClean="0"/>
              <a:t>бросило все силы на разработку </a:t>
            </a:r>
            <a:r>
              <a:rPr lang="ru-RU" altLang="ja-JP" sz="2400" b="0" dirty="0"/>
              <a:t>ядерного оружия, и </a:t>
            </a:r>
            <a:r>
              <a:rPr lang="ru-RU" altLang="ja-JP" sz="2400" b="0" dirty="0" smtClean="0"/>
              <a:t>ожидается, что в </a:t>
            </a:r>
            <a:r>
              <a:rPr lang="ru-RU" altLang="ja-JP" sz="2400" b="0" dirty="0"/>
              <a:t>течение 10 лет </a:t>
            </a:r>
            <a:r>
              <a:rPr lang="ru-RU" altLang="ja-JP" sz="2400" b="0" dirty="0" smtClean="0"/>
              <a:t>мы будем оснащены ядерным оружием, которое сможет уменьшить население Земли больше, чем наполовину.</a:t>
            </a:r>
            <a:endParaRPr lang="ja-JP" altLang="en-US" sz="2400" b="0" dirty="0"/>
          </a:p>
          <a:p>
            <a:r>
              <a:rPr lang="ja-JP" altLang="en-US" sz="2400" b="0" dirty="0"/>
              <a:t>　</a:t>
            </a:r>
            <a:r>
              <a:rPr lang="ru-RU" altLang="ja-JP" sz="2400" b="0" dirty="0" smtClean="0"/>
              <a:t>Китай </a:t>
            </a:r>
            <a:r>
              <a:rPr lang="ru-RU" altLang="ja-JP" sz="2400" b="0" dirty="0"/>
              <a:t>готов </a:t>
            </a:r>
            <a:r>
              <a:rPr lang="ru-RU" altLang="ja-JP" sz="2400" b="0" dirty="0" smtClean="0"/>
              <a:t>сровнять с землей </a:t>
            </a:r>
            <a:r>
              <a:rPr lang="ru-RU" altLang="ja-JP" sz="2400" b="0" dirty="0"/>
              <a:t>все города восточной части </a:t>
            </a:r>
            <a:r>
              <a:rPr lang="ru-RU" altLang="ja-JP" sz="2400" b="0" dirty="0" smtClean="0"/>
              <a:t>Китая от </a:t>
            </a:r>
            <a:r>
              <a:rPr lang="ru-RU" altLang="ja-JP" sz="2400" b="0" dirty="0" err="1" smtClean="0"/>
              <a:t>Сианя</a:t>
            </a:r>
            <a:r>
              <a:rPr lang="ru-RU" altLang="ja-JP" sz="2400" b="0" dirty="0" smtClean="0"/>
              <a:t>. </a:t>
            </a:r>
            <a:r>
              <a:rPr lang="ru-RU" altLang="ja-JP" sz="2400" b="0" dirty="0"/>
              <a:t>Соединенные Штаты также должны быть </a:t>
            </a:r>
            <a:r>
              <a:rPr lang="ru-RU" altLang="ja-JP" sz="2400" b="0" dirty="0" smtClean="0"/>
              <a:t>готовы к уничтожению сотен </a:t>
            </a:r>
            <a:r>
              <a:rPr lang="ru-RU" altLang="ja-JP" sz="2400" b="0" dirty="0"/>
              <a:t>городов. </a:t>
            </a:r>
            <a:endParaRPr lang="en-US" altLang="ja-JP" sz="2400" b="0" dirty="0"/>
          </a:p>
          <a:p>
            <a:r>
              <a:rPr lang="en-US" altLang="ja-JP" sz="2400" b="0" dirty="0"/>
              <a:t>		</a:t>
            </a:r>
            <a:r>
              <a:rPr lang="ru-RU" altLang="ja-JP" sz="2400" b="0" dirty="0" smtClean="0"/>
              <a:t>- Высказывание генерала </a:t>
            </a:r>
            <a:r>
              <a:rPr lang="ru-RU" altLang="ja-JP" sz="2400" b="0" dirty="0" err="1" smtClean="0"/>
              <a:t>Чжу</a:t>
            </a:r>
            <a:r>
              <a:rPr lang="ru-RU" altLang="ja-JP" sz="2400" b="0" dirty="0" smtClean="0"/>
              <a:t> </a:t>
            </a:r>
            <a:r>
              <a:rPr lang="ru-RU" altLang="ja-JP" sz="2400" b="0" dirty="0" err="1" smtClean="0"/>
              <a:t>Ченгу</a:t>
            </a:r>
            <a:r>
              <a:rPr lang="ru-RU" altLang="ja-JP" sz="2400" b="0" dirty="0" smtClean="0"/>
              <a:t> </a:t>
            </a:r>
            <a:r>
              <a:rPr lang="ru-RU" altLang="ja-JP" sz="2400" b="0" dirty="0"/>
              <a:t>6 июля 2005 г.</a:t>
            </a:r>
            <a:endParaRPr kumimoji="1" lang="ja-JP" altLang="en-US" b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1737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836712"/>
            <a:ext cx="3786567" cy="50405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4100923" cy="54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954873"/>
            <a:ext cx="41395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Дальность действия китайских ракет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3573016"/>
            <a:ext cx="807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203103"/>
            <a:ext cx="6928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Пекин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4040" y="3018437"/>
            <a:ext cx="986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47024" y="4105818"/>
            <a:ext cx="1069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Тайвань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63189" y="4149080"/>
            <a:ext cx="694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Гуам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56744" y="2895326"/>
            <a:ext cx="3866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км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3651" y="4725144"/>
            <a:ext cx="3866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км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4123741"/>
            <a:ext cx="3866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км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85983" y="5157192"/>
            <a:ext cx="21668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Первая линия островов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43395" y="5617369"/>
            <a:ext cx="2136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Вторая линия островов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2987659"/>
            <a:ext cx="807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1772816"/>
            <a:ext cx="986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3496362"/>
            <a:ext cx="1069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Тайвань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76256" y="4054443"/>
            <a:ext cx="14237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Филиппины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52640" y="5148085"/>
            <a:ext cx="1352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Индонезия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964482" y="2525994"/>
            <a:ext cx="829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Корея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04744" y="3172325"/>
            <a:ext cx="21668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Первая линия островов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577499" y="1324205"/>
            <a:ext cx="2136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Вторая линия островов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28784" y="6079034"/>
            <a:ext cx="16369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Данные МО США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78106" y="5617369"/>
            <a:ext cx="3885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Ежегодный доклад МО США о военном потенциале</a:t>
            </a:r>
          </a:p>
          <a:p>
            <a:r>
              <a:rPr lang="ru-RU" sz="1200" dirty="0" smtClean="0"/>
              <a:t>Китая и безопасности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29996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692696"/>
            <a:ext cx="8136904" cy="201622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2400" b="0" dirty="0" smtClean="0"/>
              <a:t> </a:t>
            </a:r>
            <a:r>
              <a:rPr lang="ru-RU" altLang="ja-JP" sz="2400" b="0" dirty="0" smtClean="0"/>
              <a:t>«</a:t>
            </a:r>
            <a:r>
              <a:rPr lang="ru-RU" altLang="ja-JP" sz="2400" b="0" dirty="0"/>
              <a:t>В начале этого </a:t>
            </a:r>
            <a:r>
              <a:rPr lang="ru-RU" altLang="ja-JP" sz="2400" b="0" dirty="0" smtClean="0"/>
              <a:t>столетия </a:t>
            </a:r>
            <a:r>
              <a:rPr lang="ru-RU" altLang="ja-JP" sz="2400" b="0" dirty="0"/>
              <a:t>в международном сообществе, баланс сил изменился более чем когда-либо, и он оказывает большое влияние на динамику международной политики» («Стратегия национальной безопасности», 2013 год)</a:t>
            </a:r>
            <a:endParaRPr kumimoji="1" lang="en-US" altLang="ja-JP" sz="2400" b="0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3509645" cy="3420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610" y="2962671"/>
            <a:ext cx="32001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Не </a:t>
            </a:r>
            <a:r>
              <a:rPr lang="ru-RU" sz="1200" dirty="0" smtClean="0"/>
              <a:t>такая уж </a:t>
            </a:r>
            <a:r>
              <a:rPr lang="ru-RU" sz="1200" dirty="0" smtClean="0"/>
              <a:t>и милитаристическая Япония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356992"/>
            <a:ext cx="21623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Затраты на оборону в</a:t>
            </a:r>
          </a:p>
          <a:p>
            <a:r>
              <a:rPr lang="ru-RU" sz="1200" dirty="0" smtClean="0"/>
              <a:t>местной валюте, 2005 - 100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4149080"/>
            <a:ext cx="601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Китай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44659" y="5085184"/>
            <a:ext cx="7184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Япония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15097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57" y="1556792"/>
            <a:ext cx="8044643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484784"/>
            <a:ext cx="30837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Единицы: 100 млн. долларов США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30158" y="3352346"/>
            <a:ext cx="3666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J-20, </a:t>
            </a:r>
            <a:r>
              <a:rPr lang="ru-RU" sz="900" dirty="0" smtClean="0"/>
              <a:t>истребители с технологией СТЕЛС</a:t>
            </a:r>
          </a:p>
          <a:p>
            <a:r>
              <a:rPr lang="ru-RU" sz="900" dirty="0" smtClean="0"/>
              <a:t>Стоимость одной единицы: 110 млн долларов (ориентировочно)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11429" y="5137452"/>
            <a:ext cx="2159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 smtClean="0"/>
              <a:t>Из выступления Правительства КНР</a:t>
            </a:r>
          </a:p>
          <a:p>
            <a:r>
              <a:rPr lang="ru-RU" sz="900" dirty="0" smtClean="0"/>
              <a:t>(4 марта 2012)</a:t>
            </a:r>
          </a:p>
        </p:txBody>
      </p:sp>
    </p:spTree>
    <p:extLst>
      <p:ext uri="{BB962C8B-B14F-4D97-AF65-F5344CB8AC3E}">
        <p14:creationId xmlns:p14="http://schemas.microsoft.com/office/powerpoint/2010/main" xmlns="" val="184454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712296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　</a:t>
            </a:r>
            <a:r>
              <a:rPr lang="ja-JP" altLang="en-US" sz="2400" b="0" dirty="0" smtClean="0"/>
              <a:t> </a:t>
            </a:r>
            <a:r>
              <a:rPr lang="ru-RU" altLang="ja-JP" sz="2400" b="0" dirty="0" smtClean="0"/>
              <a:t>«</a:t>
            </a:r>
            <a:r>
              <a:rPr lang="ru-RU" altLang="ja-JP" sz="2400" b="0" dirty="0"/>
              <a:t>Изменение глобального баланса сил повышает важность Азиатско-Тихоокеанского региона в международном сообществе и открывает возможности для сотрудничества в сфере безопасности, </a:t>
            </a:r>
            <a:r>
              <a:rPr lang="ru-RU" altLang="ja-JP" sz="2400" b="0" u="sng" dirty="0" smtClean="0"/>
              <a:t>но также и </a:t>
            </a:r>
            <a:r>
              <a:rPr lang="ru-RU" altLang="ja-JP" sz="2400" b="0" u="sng" dirty="0"/>
              <a:t>создает проблемы и напряженность в этом регионе</a:t>
            </a:r>
            <a:r>
              <a:rPr lang="ru-RU" altLang="ja-JP" sz="2400" b="0" dirty="0"/>
              <a:t>.</a:t>
            </a:r>
            <a:endParaRPr lang="ja-JP" altLang="en-US" sz="2400" b="0" dirty="0"/>
          </a:p>
          <a:p>
            <a:r>
              <a:rPr lang="ja-JP" altLang="en-US" sz="2400" b="0" dirty="0"/>
              <a:t>　</a:t>
            </a:r>
            <a:r>
              <a:rPr lang="ru-RU" altLang="ja-JP" sz="2400" b="0" dirty="0" smtClean="0"/>
              <a:t>Особенно </a:t>
            </a:r>
            <a:r>
              <a:rPr lang="ru-RU" altLang="ja-JP" sz="2400" b="0" dirty="0"/>
              <a:t>в регионе Северо-Восточной </a:t>
            </a:r>
            <a:r>
              <a:rPr lang="ru-RU" altLang="ja-JP" sz="2400" b="0" dirty="0" smtClean="0"/>
              <a:t>Азии сконцентрированы государства, обладающие значительной военной мощью, там есть </a:t>
            </a:r>
            <a:r>
              <a:rPr lang="ru-RU" altLang="ja-JP" sz="2400" b="0" dirty="0"/>
              <a:t>страны </a:t>
            </a:r>
            <a:r>
              <a:rPr lang="ru-RU" altLang="ja-JP" sz="2400" b="0" dirty="0" smtClean="0"/>
              <a:t>либо обладающие </a:t>
            </a:r>
            <a:r>
              <a:rPr lang="ru-RU" altLang="ja-JP" sz="2400" b="0" dirty="0"/>
              <a:t>ядерным оружием или </a:t>
            </a:r>
            <a:r>
              <a:rPr lang="ru-RU" altLang="ja-JP" sz="2400" b="0" dirty="0" smtClean="0"/>
              <a:t>продолжающие его разработку, </a:t>
            </a:r>
            <a:r>
              <a:rPr lang="ru-RU" altLang="ja-JP" sz="2400" b="0" u="sng" dirty="0"/>
              <a:t>в то время как рамки регионального сотрудничества в области безопасности </a:t>
            </a:r>
            <a:r>
              <a:rPr lang="ru-RU" altLang="ja-JP" sz="2400" b="0" u="sng" dirty="0" smtClean="0"/>
              <a:t>не </a:t>
            </a:r>
            <a:r>
              <a:rPr lang="ru-RU" altLang="ja-JP" sz="2400" b="0" u="sng" dirty="0" err="1" smtClean="0"/>
              <a:t>структуризированны</a:t>
            </a:r>
            <a:r>
              <a:rPr lang="ru-RU" altLang="ja-JP" sz="2400" b="0" u="sng" dirty="0" smtClean="0"/>
              <a:t> в достаточной степени.</a:t>
            </a:r>
            <a:r>
              <a:rPr lang="ru-RU" altLang="ja-JP" sz="2400" b="0" dirty="0" smtClean="0"/>
              <a:t> </a:t>
            </a:r>
            <a:r>
              <a:rPr lang="ru-RU" altLang="ja-JP" sz="2400" b="0" dirty="0"/>
              <a:t>Различия в политических, экономических и социальных </a:t>
            </a:r>
            <a:r>
              <a:rPr lang="ru-RU" altLang="ja-JP" sz="2400" b="0" dirty="0" smtClean="0"/>
              <a:t>системах в </a:t>
            </a:r>
            <a:r>
              <a:rPr lang="ru-RU" altLang="ja-JP" sz="2400" b="0" dirty="0"/>
              <a:t>каждой </a:t>
            </a:r>
            <a:r>
              <a:rPr lang="ru-RU" altLang="ja-JP" sz="2400" b="0" dirty="0" smtClean="0"/>
              <a:t>стране </a:t>
            </a:r>
            <a:r>
              <a:rPr lang="ru-RU" altLang="ja-JP" sz="2400" b="0" dirty="0"/>
              <a:t>в регионе по-прежнему велики, и тот факт, что </a:t>
            </a:r>
            <a:r>
              <a:rPr lang="ru-RU" altLang="ja-JP" sz="2400" b="0" dirty="0" smtClean="0"/>
              <a:t>взгляд </a:t>
            </a:r>
            <a:r>
              <a:rPr lang="ru-RU" altLang="ja-JP" sz="2400" b="0" dirty="0"/>
              <a:t>на безопасность </a:t>
            </a:r>
            <a:r>
              <a:rPr lang="ru-RU" altLang="ja-JP" sz="2400" b="0" dirty="0" smtClean="0"/>
              <a:t>у каждой </a:t>
            </a:r>
            <a:r>
              <a:rPr lang="ru-RU" altLang="ja-JP" sz="2400" b="0" dirty="0"/>
              <a:t>страны </a:t>
            </a:r>
            <a:r>
              <a:rPr lang="ru-RU" altLang="ja-JP" sz="2400" b="0" dirty="0" smtClean="0"/>
              <a:t>иной, является характерной особенностью стратегической </a:t>
            </a:r>
            <a:r>
              <a:rPr lang="ru-RU" altLang="ja-JP" sz="2400" b="0" dirty="0"/>
              <a:t>среды региона. </a:t>
            </a:r>
            <a:endParaRPr lang="ja-JP" altLang="en-US" sz="2400" b="0" dirty="0"/>
          </a:p>
          <a:p>
            <a:r>
              <a:rPr lang="ru-RU" altLang="ja-JP" sz="2400" dirty="0" smtClean="0"/>
              <a:t>«</a:t>
            </a:r>
            <a:r>
              <a:rPr lang="ru-RU" altLang="ja-JP" sz="2400" dirty="0"/>
              <a:t>В этих </a:t>
            </a:r>
            <a:r>
              <a:rPr lang="ru-RU" altLang="ja-JP" sz="2400" dirty="0" smtClean="0"/>
              <a:t>условиях, когда изменение баланса сил сопровождается проблемами и напряженностью, мы столкнулись с положением касательно территориального суверенитета и национальной безопасности, которое нельзя с уверенностью назвать ни мирным, ни чрезвычайным. Мы стоим перед так называемой «серой зоной», которая рискует стать ареной </a:t>
            </a:r>
            <a:r>
              <a:rPr lang="ru-RU" altLang="ja-JP" sz="2400" dirty="0" smtClean="0"/>
              <a:t>большой проблемы. </a:t>
            </a:r>
          </a:p>
          <a:p>
            <a:endParaRPr lang="ru-RU" altLang="ja-JP" sz="2400" dirty="0" smtClean="0"/>
          </a:p>
          <a:p>
            <a:r>
              <a:rPr lang="ru-RU" altLang="ja-JP" sz="2400" dirty="0" smtClean="0"/>
              <a:t> </a:t>
            </a:r>
            <a:r>
              <a:rPr lang="ru-RU" altLang="ja-JP" sz="2400" dirty="0" smtClean="0"/>
              <a:t>(</a:t>
            </a:r>
            <a:r>
              <a:rPr lang="ru-RU" altLang="ja-JP" sz="2400" dirty="0"/>
              <a:t>Стратегия национальной безопасности 2013 года)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069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180582" y="4005064"/>
            <a:ext cx="3492104" cy="208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40387"/>
          </a:xfrm>
        </p:spPr>
        <p:txBody>
          <a:bodyPr rtlCol="0"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2400" b="1" dirty="0"/>
              <a:t>（２）　</a:t>
            </a:r>
            <a:r>
              <a:rPr lang="ru-RU" altLang="ja-JP" sz="2400" dirty="0" smtClean="0"/>
              <a:t>Система сотрудничества в </a:t>
            </a:r>
            <a:r>
              <a:rPr lang="ru-RU" altLang="ja-JP" sz="2400" dirty="0"/>
              <a:t>Восточной Азии</a:t>
            </a:r>
            <a:endParaRPr lang="en-US" altLang="ja-JP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ru-RU" altLang="ja-JP" sz="2400" dirty="0" smtClean="0"/>
              <a:t>В </a:t>
            </a:r>
            <a:r>
              <a:rPr lang="ru-RU" altLang="ja-JP" sz="2400" dirty="0"/>
              <a:t>Восточной Азии </a:t>
            </a:r>
            <a:r>
              <a:rPr lang="ru-RU" altLang="ja-JP" sz="2400" dirty="0" smtClean="0"/>
              <a:t>довольно долго не развивалась система культурных и общественных связей. </a:t>
            </a:r>
            <a:endParaRPr lang="en-US" altLang="ja-JP" sz="2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ru-RU" altLang="ja-JP" sz="2400" dirty="0" smtClean="0"/>
              <a:t>Сегодня </a:t>
            </a:r>
            <a:r>
              <a:rPr lang="ru-RU" altLang="ja-JP" sz="2400" dirty="0"/>
              <a:t>в </a:t>
            </a:r>
            <a:r>
              <a:rPr lang="ru-RU" altLang="ja-JP" sz="2400" dirty="0" smtClean="0"/>
              <a:t>процесс сотрудничества включено развитие политических форумов и расширение дипломатических рамок в </a:t>
            </a:r>
            <a:r>
              <a:rPr lang="ru-RU" altLang="ja-JP" sz="2400" dirty="0"/>
              <a:t>которых </a:t>
            </a:r>
            <a:r>
              <a:rPr lang="ru-RU" altLang="ja-JP" sz="2400" dirty="0" smtClean="0"/>
              <a:t>участвуют страны-лидеры региона: </a:t>
            </a:r>
            <a:r>
              <a:rPr lang="ru-RU" altLang="ja-JP" sz="2400" dirty="0"/>
              <a:t>Восточноазиатский саммит, </a:t>
            </a:r>
            <a:r>
              <a:rPr lang="ru-RU" altLang="ja-JP" sz="2400" dirty="0" smtClean="0"/>
              <a:t>АСЕАН+3, шестисторонние </a:t>
            </a:r>
            <a:r>
              <a:rPr lang="ru-RU" altLang="ja-JP" sz="2400" dirty="0"/>
              <a:t>переговоры по ядерному развитию Северной Кореи, </a:t>
            </a:r>
            <a:endParaRPr lang="en-US" altLang="ja-JP" sz="2400" dirty="0"/>
          </a:p>
        </p:txBody>
      </p:sp>
      <p:sp>
        <p:nvSpPr>
          <p:cNvPr id="29699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2970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6DFB0-05B6-4D86-984C-DB17F1E4B24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7816511" cy="532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928670"/>
            <a:ext cx="49292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Ассоциация государств Юго-Восточной Азии</a:t>
            </a:r>
            <a:r>
              <a:rPr lang="en-US" sz="12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ASEAN</a:t>
            </a:r>
            <a:r>
              <a:rPr lang="en-US" sz="1200" dirty="0" smtClean="0"/>
              <a:t>)</a:t>
            </a:r>
            <a:r>
              <a:rPr lang="en-US" sz="1200" dirty="0" smtClean="0"/>
              <a:t>+ 18 </a:t>
            </a:r>
            <a:r>
              <a:rPr lang="ru-RU" sz="1200" dirty="0" smtClean="0"/>
              <a:t>стран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86812" y="1340768"/>
            <a:ext cx="6383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</a:t>
            </a:r>
            <a:r>
              <a:rPr lang="ru-RU" sz="1200" dirty="0" smtClean="0"/>
              <a:t>тран)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1916832"/>
            <a:ext cx="6383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</a:t>
            </a:r>
            <a:r>
              <a:rPr lang="ru-RU" sz="1200" dirty="0" smtClean="0"/>
              <a:t>тран)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2492896"/>
            <a:ext cx="5870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стран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32592" y="2995689"/>
            <a:ext cx="6383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</a:t>
            </a:r>
            <a:r>
              <a:rPr lang="ru-RU" sz="1200" dirty="0" smtClean="0"/>
              <a:t>тран)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661248"/>
            <a:ext cx="5870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стран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2857189"/>
            <a:ext cx="6892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Россия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3933056"/>
            <a:ext cx="5389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США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2354396"/>
            <a:ext cx="7226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Гонконг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2968" y="2580189"/>
            <a:ext cx="20852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Китайский Тайбэй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2850867"/>
            <a:ext cx="19151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Папуа Новая Гвинея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8563" y="4197199"/>
            <a:ext cx="7040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Канада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4475482"/>
            <a:ext cx="7878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Мексика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320013" y="4741518"/>
            <a:ext cx="5404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Перу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0013" y="5009423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Чили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97997" y="2263681"/>
            <a:ext cx="17362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Япония, Китай, Корея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3533" y="2581073"/>
            <a:ext cx="7184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Япония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3533" y="3134188"/>
            <a:ext cx="6126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Корея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487626" y="2850866"/>
            <a:ext cx="601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Китай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3000372"/>
            <a:ext cx="20664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Проект Большого Меконга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7488" y="3339305"/>
            <a:ext cx="825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Таиланд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501220" y="3359587"/>
            <a:ext cx="9105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Камбоджа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23954" y="3630786"/>
            <a:ext cx="8620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Лаос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23955" y="3885489"/>
            <a:ext cx="75212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Мьянма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314158" y="5531382"/>
            <a:ext cx="16864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Новая Зеландия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909296" y="4802616"/>
            <a:ext cx="1376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Бруней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920011" y="4539910"/>
            <a:ext cx="14376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Малайзия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65137" y="3880005"/>
            <a:ext cx="7934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Вьетнам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890165" y="4273158"/>
            <a:ext cx="14675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Сингапур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423955" y="5286422"/>
            <a:ext cx="6399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Индия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328986" y="4534515"/>
            <a:ext cx="1013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Филиппины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319054" y="4273158"/>
            <a:ext cx="1038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Индонезия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321180" y="5269431"/>
            <a:ext cx="13936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Австралия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715008" y="1500174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Азиатско-тихоокеанское </a:t>
            </a:r>
          </a:p>
          <a:p>
            <a:r>
              <a:rPr lang="ru-RU" sz="1200" dirty="0" smtClean="0"/>
              <a:t>эконо</a:t>
            </a:r>
            <a:r>
              <a:rPr lang="ru-RU" sz="1200" dirty="0" smtClean="0"/>
              <a:t>м</a:t>
            </a:r>
            <a:r>
              <a:rPr lang="ru-RU" sz="1200" dirty="0" smtClean="0"/>
              <a:t>ическое сотрудничество </a:t>
            </a:r>
            <a:r>
              <a:rPr lang="en-US" sz="1200" dirty="0" smtClean="0"/>
              <a:t>(APEC)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43504" y="5643578"/>
            <a:ext cx="3071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Тихоокеанское партнерство (ТРР) </a:t>
            </a:r>
          </a:p>
          <a:p>
            <a:pPr algn="ctr"/>
            <a:r>
              <a:rPr lang="ru-RU" sz="1200" dirty="0" smtClean="0"/>
              <a:t>(</a:t>
            </a:r>
            <a:r>
              <a:rPr lang="ru-RU" sz="1200" dirty="0" smtClean="0"/>
              <a:t>11</a:t>
            </a:r>
            <a:r>
              <a:rPr lang="ru-RU" sz="1200" dirty="0" smtClean="0"/>
              <a:t> стран)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0750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ja-JP" sz="2400" dirty="0" smtClean="0">
                <a:solidFill>
                  <a:schemeClr val="tx1"/>
                </a:solidFill>
              </a:rPr>
              <a:t>Совместная </a:t>
            </a:r>
            <a:r>
              <a:rPr lang="ru-RU" altLang="ja-JP" sz="2400" dirty="0">
                <a:solidFill>
                  <a:schemeClr val="tx1"/>
                </a:solidFill>
              </a:rPr>
              <a:t>декларация о мире и сотрудничестве в Северо-Восточной Азии (Китай-Япония-Южная Корея трехстороннего саммита, Сеул, 1 ноября, 2015)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r>
              <a:rPr lang="ru-RU" altLang="ja-JP" b="0" dirty="0" smtClean="0"/>
              <a:t>«</a:t>
            </a:r>
            <a:r>
              <a:rPr lang="ru-RU" altLang="ja-JP" b="0" u="sng" dirty="0"/>
              <a:t>Мы будем и впредь развивать мирный, стабильный и процветающий мир, стабильность и совместное процветание в регионе и продолжать развивать непоколебимое трехстороннее сотрудничество, </a:t>
            </a:r>
            <a:r>
              <a:rPr lang="ru-RU" altLang="ja-JP" b="0" u="sng" dirty="0" smtClean="0"/>
              <a:t>потому что  </a:t>
            </a:r>
            <a:r>
              <a:rPr lang="ru-RU" altLang="ja-JP" b="0" u="sng" dirty="0"/>
              <a:t>ситуация, в которой сосуществуют экономическая взаимозависимость и политическая напряженность, </a:t>
            </a:r>
            <a:r>
              <a:rPr lang="ru-RU" altLang="ja-JP" b="0" u="sng" dirty="0" smtClean="0"/>
              <a:t>еще не </a:t>
            </a:r>
            <a:r>
              <a:rPr lang="ru-RU" altLang="ja-JP" b="0" u="sng" dirty="0" smtClean="0"/>
              <a:t>преодолена. </a:t>
            </a:r>
            <a:r>
              <a:rPr lang="ru-RU" altLang="ja-JP" b="0" u="sng" dirty="0"/>
              <a:t>Мы достигли общего </a:t>
            </a:r>
            <a:r>
              <a:rPr lang="ru-RU" altLang="ja-JP" b="0" u="sng" dirty="0" smtClean="0"/>
              <a:t>понимания по этому вопросу</a:t>
            </a:r>
            <a:r>
              <a:rPr lang="ru-RU" altLang="ja-JP" b="0" dirty="0" smtClean="0"/>
              <a:t>.</a:t>
            </a:r>
            <a:endParaRPr lang="ja-JP" altLang="en-US" b="0" dirty="0"/>
          </a:p>
          <a:p>
            <a:endParaRPr lang="ja-JP" altLang="en-US" b="0" dirty="0"/>
          </a:p>
          <a:p>
            <a:r>
              <a:rPr lang="ru-RU" altLang="ja-JP" b="0" dirty="0" smtClean="0"/>
              <a:t>С </a:t>
            </a:r>
            <a:r>
              <a:rPr lang="ru-RU" altLang="ja-JP" b="0" dirty="0"/>
              <a:t>этой целью мы считаем, что каждая </a:t>
            </a:r>
            <a:r>
              <a:rPr lang="ru-RU" altLang="ja-JP" b="0" dirty="0" smtClean="0"/>
              <a:t>из двусторонних связей в нашем альянсе </a:t>
            </a:r>
            <a:r>
              <a:rPr lang="ru-RU" altLang="ja-JP" b="0" dirty="0"/>
              <a:t>является важной основой для трехстороннего сотрудничества и что углубление трехстороннего сотрудничества </a:t>
            </a:r>
            <a:r>
              <a:rPr lang="ru-RU" altLang="ja-JP" b="0" dirty="0" smtClean="0"/>
              <a:t>одновременной создает важную основу для двусторонних контактов и способствует </a:t>
            </a:r>
            <a:r>
              <a:rPr lang="ru-RU" altLang="ja-JP" b="0" dirty="0"/>
              <a:t>миру, стабильности и процветанию региона Северо-Восточной Азии. </a:t>
            </a:r>
            <a:r>
              <a:rPr lang="ru-RU" altLang="ja-JP" b="0" dirty="0" smtClean="0"/>
              <a:t>Взглянув по-новому на историю наших стран, мы направлены в будущее, признавая необходимость надлежащим образом заниматься проблемными вопросами между нашими странами. Мы договорились вместе работать над улучшением отношений и укреплять сотрудничество трех </a:t>
            </a:r>
            <a:r>
              <a:rPr lang="ru-RU" altLang="ja-JP" b="0" dirty="0" smtClean="0"/>
              <a:t>стран».</a:t>
            </a:r>
            <a:endParaRPr kumimoji="1" lang="ja-JP" altLang="en-US" b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7356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E3149D1E-AF22-4877-964C-60ACF30E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2" y="620713"/>
            <a:ext cx="6840487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１</a:t>
            </a:r>
            <a:r>
              <a:rPr kumimoji="1" lang="ja-JP" altLang="en-US" sz="3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．「</a:t>
            </a:r>
            <a:r>
              <a:rPr lang="ru-RU" altLang="ja-JP" sz="3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Л</a:t>
            </a:r>
            <a:r>
              <a:rPr kumimoji="1" lang="ru-RU" altLang="ja-JP" sz="3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овушка ФУКИДИДА</a:t>
            </a:r>
            <a:r>
              <a:rPr kumimoji="1" lang="ja-JP" altLang="en-US" sz="3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」</a:t>
            </a:r>
            <a:r>
              <a:rPr kumimoji="1" lang="ru-RU" altLang="ja-JP" sz="3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что это</a:t>
            </a:r>
            <a:r>
              <a:rPr kumimoji="1" lang="ja-JP" altLang="en-US" sz="3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？</a:t>
            </a:r>
            <a:endParaRPr kumimoji="1" lang="ja-JP" sz="3200" dirty="0">
              <a:latin typeface="HGSｺﾞｼｯｸE" panose="020B0900000000000000" pitchFamily="50" charset="-128"/>
              <a:ea typeface="HGS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195" name="コンテンツ プレースホルダー 2">
            <a:extLst>
              <a:ext uri="{FF2B5EF4-FFF2-40B4-BE49-F238E27FC236}">
                <a16:creationId xmlns:a16="http://schemas.microsoft.com/office/drawing/2014/main" xmlns="" id="{31C3278F-967C-452E-A611-EC95471F1B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80400" cy="4608512"/>
          </a:xfrm>
        </p:spPr>
        <p:txBody>
          <a:bodyPr>
            <a:normAutofit fontScale="85000" lnSpcReduction="20000"/>
          </a:bodyPr>
          <a:lstStyle/>
          <a:p>
            <a:pPr marL="33338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１）</a:t>
            </a:r>
            <a:r>
              <a:rPr lang="ru-RU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Силовая </a:t>
            </a:r>
            <a:r>
              <a:rPr lang="ru-RU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смена и война</a:t>
            </a:r>
            <a:endParaRPr kumimoji="1" lang="en-US" altLang="ja-JP" sz="2400" b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3338"/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«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Когда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страна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с формирующимся рынком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пытается занять место страны гегемона, возникает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опасная напряженность между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двумя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странами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Аналогичная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напряженность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существует между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современным Китаем и Соединенными Штатами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Если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они не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будут совершать трудных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и болезненных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действий в отношении друг друга, то конфликта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между двумя странами, а именно войны, не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избежать»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3338"/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«Из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16 конфликтов было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 случаев, приведших к войне,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и только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в 4 случаях удалось избежать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войны. Рассматривая будущее современных американо-китайских отношений, это не очень обнадеживающая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цифра».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3338"/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Грэ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хам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Аллисон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«Накануне америк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а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но-китайской войны» 13 страница 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97022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B1E7-7E83-4994-AA28-2DDAEEF90720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20688"/>
            <a:ext cx="30384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350520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65" y="3789040"/>
            <a:ext cx="47244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1326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20688"/>
            <a:ext cx="8362950" cy="597696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ja-JP" altLang="en-US" sz="2400" b="1" dirty="0"/>
              <a:t>（３）　</a:t>
            </a:r>
            <a:r>
              <a:rPr lang="ru-RU" altLang="ja-JP" sz="2400" b="1" smtClean="0"/>
              <a:t>Содружество </a:t>
            </a:r>
            <a:r>
              <a:rPr lang="ru-RU" altLang="ja-JP" sz="2400" dirty="0" smtClean="0"/>
              <a:t>Восточной Азии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ja-JP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ru-RU" altLang="ja-JP" sz="2400" b="0" dirty="0" smtClean="0"/>
              <a:t>В </a:t>
            </a:r>
            <a:r>
              <a:rPr lang="ru-RU" altLang="ja-JP" sz="2400" b="0" dirty="0"/>
              <a:t>Восточной Азии с 1997 года предпринимаются попытки </a:t>
            </a:r>
            <a:r>
              <a:rPr lang="ru-RU" altLang="ja-JP" sz="2400" b="0" dirty="0" smtClean="0"/>
              <a:t>создания </a:t>
            </a:r>
            <a:r>
              <a:rPr lang="ru-RU" altLang="ja-JP" sz="2400" b="0" dirty="0"/>
              <a:t>«</a:t>
            </a:r>
            <a:r>
              <a:rPr lang="ru-RU" altLang="ja-JP" sz="2400" b="0" dirty="0" smtClean="0"/>
              <a:t>Содружества </a:t>
            </a:r>
            <a:r>
              <a:rPr lang="ru-RU" altLang="ja-JP" sz="2400" b="0" dirty="0"/>
              <a:t>Восточной Азии» </a:t>
            </a:r>
            <a:r>
              <a:rPr lang="ru-RU" altLang="ja-JP" sz="2400" b="0" dirty="0" smtClean="0"/>
              <a:t>путём различных форматов: АСЕАН </a:t>
            </a:r>
            <a:r>
              <a:rPr lang="ru-RU" altLang="ja-JP" sz="2400" b="0" dirty="0"/>
              <a:t>+ 3 и </a:t>
            </a:r>
            <a:r>
              <a:rPr lang="ru-RU" altLang="ja-JP" sz="2400" b="0" dirty="0" smtClean="0"/>
              <a:t>саммита </a:t>
            </a:r>
            <a:r>
              <a:rPr lang="ru-RU" altLang="ja-JP" sz="2400" b="0" dirty="0"/>
              <a:t>в Восточной Азии.</a:t>
            </a:r>
            <a:endParaRPr lang="en-US" altLang="ja-JP" sz="2400" b="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ru-RU" altLang="ja-JP" sz="2400" b="0" dirty="0" smtClean="0"/>
              <a:t>В </a:t>
            </a:r>
            <a:r>
              <a:rPr lang="ru-RU" altLang="ja-JP" sz="2400" b="0" dirty="0"/>
              <a:t>январе 2002 года </a:t>
            </a:r>
            <a:r>
              <a:rPr lang="ru-RU" altLang="ja-JP" sz="2400" b="0" dirty="0" smtClean="0"/>
              <a:t>в </a:t>
            </a:r>
            <a:r>
              <a:rPr lang="ru-RU" altLang="ja-JP" sz="2400" b="0" dirty="0" smtClean="0"/>
              <a:t>Сингапуре премьер-министр </a:t>
            </a:r>
            <a:r>
              <a:rPr lang="ru-RU" altLang="ja-JP" sz="2400" b="0" dirty="0" err="1"/>
              <a:t>Дзюнъитиро</a:t>
            </a:r>
            <a:r>
              <a:rPr lang="ru-RU" altLang="ja-JP" sz="2400" b="0" dirty="0"/>
              <a:t> </a:t>
            </a:r>
            <a:r>
              <a:rPr lang="ru-RU" altLang="ja-JP" sz="2400" b="0" dirty="0" smtClean="0"/>
              <a:t>КОИДЗУМИ </a:t>
            </a:r>
            <a:r>
              <a:rPr lang="ru-RU" altLang="ja-JP" sz="2400" b="0" dirty="0"/>
              <a:t>предложил </a:t>
            </a:r>
            <a:r>
              <a:rPr lang="ru-RU" altLang="ja-JP" sz="2400" b="0" dirty="0" smtClean="0"/>
              <a:t>построить </a:t>
            </a:r>
            <a:r>
              <a:rPr lang="ru-RU" altLang="ja-JP" sz="2400" b="0" dirty="0"/>
              <a:t>«</a:t>
            </a:r>
            <a:r>
              <a:rPr lang="ru-RU" altLang="ja-JP" sz="2400" b="0" dirty="0" smtClean="0"/>
              <a:t>Содружество </a:t>
            </a:r>
            <a:r>
              <a:rPr lang="ru-RU" altLang="ja-JP" sz="2400" b="0" dirty="0"/>
              <a:t>Восточной Азии», используя </a:t>
            </a:r>
            <a:r>
              <a:rPr lang="ru-RU" altLang="ja-JP" sz="2400" b="0" dirty="0" smtClean="0"/>
              <a:t>лозунг «Будем вместе идти и двигаться вперед».</a:t>
            </a:r>
            <a:endParaRPr lang="en-US" altLang="ja-JP" sz="2400" b="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ru-RU" altLang="ja-JP" sz="2400" b="0" dirty="0" smtClean="0"/>
              <a:t>14 </a:t>
            </a:r>
            <a:r>
              <a:rPr lang="ru-RU" altLang="ja-JP" sz="2400" b="0" dirty="0"/>
              <a:t>декабря 2005 года в Куала-Лумпуре, Малайзия, состоялся Первый Саммит в Восточной Азии (EAS). На втором заседании Китай и Южная Корея предложили </a:t>
            </a:r>
            <a:r>
              <a:rPr lang="ru-RU" altLang="ja-JP" sz="2400" b="0" dirty="0" smtClean="0"/>
              <a:t>введение зоны </a:t>
            </a:r>
            <a:r>
              <a:rPr lang="ru-RU" altLang="ja-JP" sz="2400" b="0" dirty="0" smtClean="0"/>
              <a:t>свободной торговли (</a:t>
            </a:r>
            <a:r>
              <a:rPr lang="ru-RU" altLang="ja-JP" sz="2400" b="0" dirty="0" smtClean="0"/>
              <a:t>FTA) для стран АСЕАН + 3</a:t>
            </a:r>
            <a:r>
              <a:rPr lang="ru-RU" altLang="ja-JP" sz="2400" b="0" dirty="0"/>
              <a:t>.</a:t>
            </a:r>
            <a:endParaRPr lang="en-US" altLang="ja-JP" sz="2400" b="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ru-RU" altLang="ja-JP" sz="2400" b="0" dirty="0" smtClean="0"/>
              <a:t>Однако </a:t>
            </a:r>
            <a:r>
              <a:rPr lang="ru-RU" altLang="ja-JP" sz="2400" b="0" dirty="0"/>
              <a:t>в настоящее время </a:t>
            </a:r>
            <a:r>
              <a:rPr lang="ru-RU" altLang="ja-JP" sz="2400" b="0" dirty="0" smtClean="0"/>
              <a:t>нет определенности в вопросах формата построения экономических отношений: следует ли сделать центром </a:t>
            </a:r>
            <a:r>
              <a:rPr lang="ru-RU" altLang="ja-JP" sz="2400" b="0" dirty="0" smtClean="0"/>
              <a:t>сотрудничества АСЕАН + </a:t>
            </a:r>
            <a:r>
              <a:rPr lang="ru-RU" altLang="ja-JP" sz="2400" b="0" dirty="0" smtClean="0"/>
              <a:t>3, Тихоокеанское содружество (ТРР), или же им должны стать Соединенные </a:t>
            </a:r>
            <a:r>
              <a:rPr lang="ru-RU" altLang="ja-JP" sz="2400" b="0" dirty="0" smtClean="0"/>
              <a:t>Штаты </a:t>
            </a:r>
            <a:r>
              <a:rPr lang="ru-RU" altLang="ja-JP" sz="2400" b="0" dirty="0" smtClean="0"/>
              <a:t>или Китай… в этой ситуации Японии оставляет свое отношение к участию в процессе неопределенным. </a:t>
            </a:r>
            <a:endParaRPr lang="ja-JP" altLang="en-US" dirty="0"/>
          </a:p>
        </p:txBody>
      </p:sp>
      <p:sp>
        <p:nvSpPr>
          <p:cNvPr id="30722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(c) Yuichi Hosoya</a:t>
            </a:r>
            <a:endParaRPr lang="ja-JP" altLang="en-US"/>
          </a:p>
        </p:txBody>
      </p:sp>
      <p:sp>
        <p:nvSpPr>
          <p:cNvPr id="30723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5669FA-FA7E-4F22-A9DE-8137DED68F6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E69CAF1A-B790-4894-A12D-CC9E9BFEA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6173565"/>
              </p:ext>
            </p:extLst>
          </p:nvPr>
        </p:nvGraphicFramePr>
        <p:xfrm>
          <a:off x="539750" y="116635"/>
          <a:ext cx="7992690" cy="6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42">
                  <a:extLst>
                    <a:ext uri="{9D8B030D-6E8A-4147-A177-3AD203B41FA5}">
                      <a16:colId xmlns:a16="http://schemas.microsoft.com/office/drawing/2014/main" xmlns="" val="338132646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88831793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26821426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5257100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9420721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878411237"/>
                    </a:ext>
                  </a:extLst>
                </a:gridCol>
              </a:tblGrid>
              <a:tr h="385301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Период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Страна-гегемон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Развивающаяся страна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Спорный</a:t>
                      </a:r>
                      <a:r>
                        <a:rPr kumimoji="1" lang="ru-RU" altLang="ja-JP" sz="1000" baseline="0" dirty="0" smtClean="0"/>
                        <a:t> вопрос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Результат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4199454534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Конец </a:t>
                      </a:r>
                      <a:r>
                        <a:rPr kumimoji="1" lang="en-US" altLang="ja-JP" sz="1000" dirty="0" smtClean="0"/>
                        <a:t>15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Португалия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Испания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Мировая империя и внешняя торговля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b="0" dirty="0" smtClean="0"/>
                        <a:t>Уклонение от войны</a:t>
                      </a:r>
                      <a:endParaRPr kumimoji="1" lang="ja-JP" altLang="en-US" sz="1000" b="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566252828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2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Первая половина </a:t>
                      </a:r>
                      <a:r>
                        <a:rPr kumimoji="1" lang="en-US" altLang="ja-JP" sz="1000" dirty="0" smtClean="0"/>
                        <a:t>16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Франция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Австро-Венгерская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Западной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3863504621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3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16-17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Австро-Венгерская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Османская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Центральной и Восточной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2486394051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4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Первая половина </a:t>
                      </a:r>
                      <a:r>
                        <a:rPr kumimoji="1" lang="en-US" altLang="ja-JP" sz="1000" dirty="0" smtClean="0"/>
                        <a:t>17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effectLst/>
                        </a:rPr>
                        <a:t>Австро-Венгерская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Королевство Швеция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Северной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741962834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5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Середина-конец </a:t>
                      </a:r>
                      <a:r>
                        <a:rPr kumimoji="1" lang="en-US" altLang="ja-JP" sz="1000" dirty="0" smtClean="0"/>
                        <a:t>17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Королевство Нидерландов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Великобритания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морях, внешняя торговля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801660399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6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Конец </a:t>
                      </a:r>
                      <a:r>
                        <a:rPr kumimoji="1" lang="en-US" altLang="ja-JP" sz="1000" dirty="0" smtClean="0"/>
                        <a:t>17-</a:t>
                      </a:r>
                      <a:r>
                        <a:rPr kumimoji="1" lang="ru-RU" altLang="ja-JP" sz="1000" dirty="0" smtClean="0"/>
                        <a:t> середина </a:t>
                      </a:r>
                      <a:r>
                        <a:rPr kumimoji="1" lang="en-US" altLang="ja-JP" sz="1000" dirty="0" smtClean="0"/>
                        <a:t>18</a:t>
                      </a:r>
                      <a:r>
                        <a:rPr kumimoji="1" lang="ru-RU" altLang="ja-JP" sz="1000" dirty="0" smtClean="0"/>
                        <a:t> веков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Франция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Великобритания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</a:t>
                      </a:r>
                      <a:r>
                        <a:rPr kumimoji="1" lang="ru-RU" altLang="ja-JP" sz="1000" baseline="0" dirty="0" smtClean="0"/>
                        <a:t>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2294895947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7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Конец</a:t>
                      </a:r>
                      <a:r>
                        <a:rPr kumimoji="1" lang="ru-RU" altLang="ja-JP" sz="1000" baseline="0" dirty="0" smtClean="0"/>
                        <a:t> </a:t>
                      </a:r>
                      <a:r>
                        <a:rPr kumimoji="1" lang="en-US" altLang="ja-JP" sz="1000" dirty="0" smtClean="0"/>
                        <a:t>18-</a:t>
                      </a:r>
                      <a:r>
                        <a:rPr kumimoji="1" lang="ru-RU" altLang="ja-JP" sz="1000" dirty="0" smtClean="0"/>
                        <a:t> начало </a:t>
                      </a:r>
                      <a:r>
                        <a:rPr kumimoji="1" lang="en-US" altLang="ja-JP" sz="1000" dirty="0" smtClean="0"/>
                        <a:t>19</a:t>
                      </a:r>
                      <a:r>
                        <a:rPr kumimoji="1" lang="ru-RU" altLang="ja-JP" sz="1000" dirty="0" smtClean="0"/>
                        <a:t> веков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Великобритания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Франция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</a:t>
                      </a:r>
                      <a:r>
                        <a:rPr kumimoji="1" lang="ru-RU" altLang="ja-JP" sz="1000" baseline="0" dirty="0" smtClean="0"/>
                        <a:t>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4231323996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8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Середина </a:t>
                      </a:r>
                      <a:r>
                        <a:rPr kumimoji="1" lang="en-US" altLang="ja-JP" sz="1000" dirty="0" smtClean="0"/>
                        <a:t>19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Франция, Великобритания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Российская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Средняя Азия и другое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9378833"/>
                  </a:ext>
                </a:extLst>
              </a:tr>
              <a:tr h="350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9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Середина </a:t>
                      </a:r>
                      <a:r>
                        <a:rPr kumimoji="1" lang="en-US" altLang="ja-JP" sz="1000" dirty="0" smtClean="0"/>
                        <a:t>19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Франция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Германия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952173417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10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Конец </a:t>
                      </a:r>
                      <a:r>
                        <a:rPr kumimoji="1" lang="en-US" altLang="ja-JP" sz="1000" dirty="0" smtClean="0"/>
                        <a:t>19</a:t>
                      </a:r>
                      <a:r>
                        <a:rPr kumimoji="1" lang="ru-RU" altLang="ja-JP" sz="1000" dirty="0" smtClean="0"/>
                        <a:t> века</a:t>
                      </a:r>
                      <a:r>
                        <a:rPr kumimoji="1" lang="ja-JP" altLang="en-US" sz="1000" dirty="0" smtClean="0"/>
                        <a:t>、</a:t>
                      </a:r>
                      <a:endParaRPr kumimoji="1" lang="ru-RU" altLang="ja-JP" sz="1000" dirty="0" smtClean="0"/>
                    </a:p>
                    <a:p>
                      <a:pPr algn="ctr"/>
                      <a:r>
                        <a:rPr kumimoji="1" lang="ru-RU" altLang="ja-JP" sz="1000" dirty="0" smtClean="0"/>
                        <a:t>начало </a:t>
                      </a: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Китайская</a:t>
                      </a:r>
                      <a:r>
                        <a:rPr kumimoji="1" lang="ru-RU" altLang="ja-JP" sz="1000" baseline="0" dirty="0" smtClean="0"/>
                        <a:t> империя и Российская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Японская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Восточной Азии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859810483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11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Начало </a:t>
                      </a: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Великобритания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США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Западное полушарие и другое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ja-JP" sz="1000" b="0" dirty="0" smtClean="0"/>
                        <a:t>Уклонение от войны</a:t>
                      </a:r>
                      <a:endParaRPr kumimoji="1" lang="ja-JP" altLang="en-US" sz="1000" b="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66454623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12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Начало </a:t>
                      </a: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Великобритания, Франция, Российская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Германия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</a:t>
                      </a:r>
                      <a:r>
                        <a:rPr kumimoji="1" lang="ru-RU" altLang="ja-JP" sz="1000" baseline="0" dirty="0" smtClean="0"/>
                        <a:t>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515356033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13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Середина </a:t>
                      </a: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СССР, Франция, Великобритания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Германия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</a:t>
                      </a:r>
                      <a:r>
                        <a:rPr kumimoji="1" lang="ru-RU" altLang="ja-JP" sz="1000" baseline="0" dirty="0" smtClean="0"/>
                        <a:t> Европе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2998685323"/>
                  </a:ext>
                </a:extLst>
              </a:tr>
              <a:tr h="3505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14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Середина </a:t>
                      </a:r>
                      <a:r>
                        <a:rPr kumimoji="1" lang="en-US" altLang="ja-JP" sz="1000" dirty="0" smtClean="0"/>
                        <a:t>20</a:t>
                      </a:r>
                      <a:r>
                        <a:rPr kumimoji="1" lang="ru-RU" altLang="ja-JP" sz="1000" dirty="0" smtClean="0"/>
                        <a:t> века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США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Японская империя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</a:t>
                      </a:r>
                      <a:r>
                        <a:rPr kumimoji="1" lang="ru-RU" altLang="ja-JP" sz="1000" baseline="0" dirty="0" smtClean="0"/>
                        <a:t> на Тихом океане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Война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3430839208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15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1940-80</a:t>
                      </a:r>
                      <a:r>
                        <a:rPr kumimoji="1" lang="ru-RU" altLang="ja-JP" sz="1000" dirty="0" smtClean="0"/>
                        <a:t> годы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США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СССР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Доминирование в мире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ja-JP" sz="1000" b="0" dirty="0" smtClean="0"/>
                        <a:t>Уклонение от войны</a:t>
                      </a:r>
                      <a:endParaRPr kumimoji="1" lang="ja-JP" altLang="en-US" sz="1000" b="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4119074072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16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1990</a:t>
                      </a:r>
                      <a:r>
                        <a:rPr kumimoji="1" lang="ru-RU" altLang="ja-JP" sz="1000" dirty="0" smtClean="0"/>
                        <a:t> годы</a:t>
                      </a:r>
                      <a:r>
                        <a:rPr kumimoji="1" lang="en-US" altLang="ja-JP" sz="1000" dirty="0" smtClean="0"/>
                        <a:t>-</a:t>
                      </a:r>
                      <a:r>
                        <a:rPr kumimoji="1" lang="ru-RU" altLang="ja-JP" sz="1000" dirty="0" smtClean="0"/>
                        <a:t>настоящее время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Великобритания, Франция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Германия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dirty="0" smtClean="0"/>
                        <a:t>Европейская политика</a:t>
                      </a:r>
                      <a:endParaRPr kumimoji="1" lang="ja-JP" alt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altLang="ja-JP" sz="1000" b="0" dirty="0" smtClean="0"/>
                        <a:t>Уклонение от войны</a:t>
                      </a:r>
                      <a:endParaRPr kumimoji="1" lang="ja-JP" altLang="en-US" sz="1000" b="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386450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327268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8" name="Oval 16">
            <a:extLst>
              <a:ext uri="{FF2B5EF4-FFF2-40B4-BE49-F238E27FC236}">
                <a16:creationId xmlns:a16="http://schemas.microsoft.com/office/drawing/2014/main" xmlns="" id="{210C85C8-3CCC-4B15-B907-AA14AE388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549275"/>
            <a:ext cx="3698875" cy="482441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xmlns="" id="{B7C0B454-E66C-4803-AFD7-6F965CC47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915988"/>
            <a:ext cx="8226425" cy="54752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altLang="ja-JP" sz="2800" b="0" u="sng" dirty="0" smtClean="0">
                <a:ea typeface="+mj-ea"/>
              </a:rPr>
              <a:t>Схема Пелопоннесской войны</a:t>
            </a:r>
            <a:endParaRPr lang="ja-JP" altLang="en-US" sz="2800" u="sng" dirty="0">
              <a:latin typeface="+mj-ea"/>
              <a:ea typeface="+mj-ea"/>
            </a:endParaRPr>
          </a:p>
        </p:txBody>
      </p:sp>
      <p:sp>
        <p:nvSpPr>
          <p:cNvPr id="253957" name="Oval 5">
            <a:extLst>
              <a:ext uri="{FF2B5EF4-FFF2-40B4-BE49-F238E27FC236}">
                <a16:creationId xmlns:a16="http://schemas.microsoft.com/office/drawing/2014/main" xmlns="" id="{BC48FC0D-6A92-41C8-9A78-F1739770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908050"/>
            <a:ext cx="1800225" cy="14398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ja-JP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Спарта</a:t>
            </a:r>
            <a:endParaRPr lang="en-US" altLang="ja-JP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ja-JP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ru-RU" altLang="ja-JP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Страна-</a:t>
            </a:r>
          </a:p>
          <a:p>
            <a:pPr algn="ctr">
              <a:defRPr/>
            </a:pPr>
            <a:r>
              <a:rPr lang="ru-RU" altLang="ja-JP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гегемон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）</a:t>
            </a:r>
            <a:endParaRPr lang="ja-JP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3958" name="Oval 6">
            <a:extLst>
              <a:ext uri="{FF2B5EF4-FFF2-40B4-BE49-F238E27FC236}">
                <a16:creationId xmlns:a16="http://schemas.microsoft.com/office/drawing/2014/main" xmlns="" id="{8E232F5F-96F9-4B22-BAF8-75A3511A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3922713"/>
            <a:ext cx="1495425" cy="115252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Коринф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xmlns="" id="{9F1DB87C-D42F-4042-A5B0-D8ED383B47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2349500"/>
            <a:ext cx="71438" cy="15843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7" name="Rectangle 11">
            <a:extLst>
              <a:ext uri="{FF2B5EF4-FFF2-40B4-BE49-F238E27FC236}">
                <a16:creationId xmlns:a16="http://schemas.microsoft.com/office/drawing/2014/main" xmlns="" id="{92F27E4F-D542-4940-8084-C1CB4398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501651"/>
            <a:ext cx="2159819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ja-JP" sz="1400" b="0" dirty="0" smtClean="0">
                <a:solidFill>
                  <a:schemeClr val="tx1"/>
                </a:solidFill>
              </a:rPr>
              <a:t>Пелопоннесский союз</a:t>
            </a:r>
            <a:endParaRPr lang="ja-JP" altLang="en-US" sz="1400" b="0" dirty="0">
              <a:solidFill>
                <a:schemeClr val="tx1"/>
              </a:solidFill>
            </a:endParaRPr>
          </a:p>
        </p:txBody>
      </p:sp>
      <p:sp>
        <p:nvSpPr>
          <p:cNvPr id="253964" name="Oval 12">
            <a:extLst>
              <a:ext uri="{FF2B5EF4-FFF2-40B4-BE49-F238E27FC236}">
                <a16:creationId xmlns:a16="http://schemas.microsoft.com/office/drawing/2014/main" xmlns="" id="{BB1010B8-A291-4FDF-BA9A-D1C119D7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5013325"/>
            <a:ext cx="1808163" cy="976313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Керкира</a:t>
            </a:r>
            <a:endParaRPr lang="ru-RU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нейтральный </a:t>
            </a:r>
            <a:endParaRPr lang="ru-RU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</a:t>
            </a:r>
            <a:r>
              <a:rPr lang="ru-RU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Oval 13">
            <a:extLst>
              <a:ext uri="{FF2B5EF4-FFF2-40B4-BE49-F238E27FC236}">
                <a16:creationId xmlns:a16="http://schemas.microsoft.com/office/drawing/2014/main" xmlns="" id="{32C74279-E06F-4CCE-ACB7-7FD10095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495029"/>
            <a:ext cx="2347913" cy="214987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ja-JP" sz="2000" dirty="0" smtClean="0"/>
              <a:t>Афины</a:t>
            </a:r>
            <a:endParaRPr lang="en-US" altLang="ja-JP" sz="2000" dirty="0"/>
          </a:p>
          <a:p>
            <a:pPr algn="ctr">
              <a:defRPr/>
            </a:pPr>
            <a:r>
              <a:rPr lang="ja-JP" altLang="en-US" sz="2000" dirty="0" smtClean="0"/>
              <a:t>（</a:t>
            </a:r>
            <a:r>
              <a:rPr lang="ru-RU" altLang="ja-JP" sz="2000" dirty="0" smtClean="0"/>
              <a:t>Развивающаяся </a:t>
            </a:r>
          </a:p>
          <a:p>
            <a:pPr algn="ctr">
              <a:defRPr/>
            </a:pPr>
            <a:r>
              <a:rPr lang="ru-RU" altLang="ja-JP" sz="2000" dirty="0" smtClean="0"/>
              <a:t>страна</a:t>
            </a:r>
            <a:r>
              <a:rPr lang="ja-JP" altLang="en-US" sz="2000" dirty="0" smtClean="0"/>
              <a:t>）</a:t>
            </a:r>
            <a:endParaRPr lang="ja-JP" altLang="en-US" sz="2000" dirty="0"/>
          </a:p>
        </p:txBody>
      </p:sp>
      <p:sp>
        <p:nvSpPr>
          <p:cNvPr id="12302" name="Line 14">
            <a:extLst>
              <a:ext uri="{FF2B5EF4-FFF2-40B4-BE49-F238E27FC236}">
                <a16:creationId xmlns:a16="http://schemas.microsoft.com/office/drawing/2014/main" xmlns="" id="{1DAD6646-2CE6-4B64-AF2F-8CEDAB79A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3652838"/>
            <a:ext cx="152400" cy="13604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xmlns="" id="{4C8F8F51-ED28-49AA-A9A6-1E21F9E6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5629275"/>
            <a:ext cx="1728192" cy="6016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ja-JP" sz="1800" b="0" dirty="0" smtClean="0">
                <a:solidFill>
                  <a:schemeClr val="tx1"/>
                </a:solidFill>
              </a:rPr>
              <a:t>Военные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ja-JP" sz="1800" b="0" dirty="0" smtClean="0">
                <a:solidFill>
                  <a:schemeClr val="tx1"/>
                </a:solidFill>
              </a:rPr>
              <a:t>столкновения</a:t>
            </a:r>
            <a:endParaRPr lang="ja-JP" altLang="en-US" sz="1800" b="0" dirty="0">
              <a:solidFill>
                <a:schemeClr val="tx1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xmlns="" id="{5BA4CC28-2E30-4C40-9784-8091BDF6B27A}"/>
              </a:ext>
            </a:extLst>
          </p:cNvPr>
          <p:cNvCxnSpPr>
            <a:cxnSpLocks/>
            <a:endCxn id="253964" idx="6"/>
          </p:cNvCxnSpPr>
          <p:nvPr/>
        </p:nvCxnSpPr>
        <p:spPr>
          <a:xfrm flipH="1">
            <a:off x="3074988" y="4714875"/>
            <a:ext cx="3368675" cy="78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xmlns="" id="{06596179-BDCC-4DDC-A125-85A283A7EC02}"/>
              </a:ext>
            </a:extLst>
          </p:cNvPr>
          <p:cNvCxnSpPr>
            <a:cxnSpLocks/>
          </p:cNvCxnSpPr>
          <p:nvPr/>
        </p:nvCxnSpPr>
        <p:spPr>
          <a:xfrm flipH="1">
            <a:off x="2736850" y="1773238"/>
            <a:ext cx="3490913" cy="809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306" name="爆発: 14 pt 4">
            <a:extLst>
              <a:ext uri="{FF2B5EF4-FFF2-40B4-BE49-F238E27FC236}">
                <a16:creationId xmlns:a16="http://schemas.microsoft.com/office/drawing/2014/main" xmlns="" id="{EC7F7A29-C9E6-4148-A393-E3310398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4714875"/>
            <a:ext cx="914400" cy="914400"/>
          </a:xfrm>
          <a:prstGeom prst="irregularSeal2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2307" name="Rectangle 15">
            <a:extLst>
              <a:ext uri="{FF2B5EF4-FFF2-40B4-BE49-F238E27FC236}">
                <a16:creationId xmlns:a16="http://schemas.microsoft.com/office/drawing/2014/main" xmlns="" id="{7A180219-54DC-45B9-A53C-D6856BDF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409825"/>
            <a:ext cx="2590800" cy="5016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ja-JP" sz="1800" b="0" dirty="0" smtClean="0">
                <a:solidFill>
                  <a:schemeClr val="tx1"/>
                </a:solidFill>
              </a:rPr>
              <a:t>Пелопоннесская война</a:t>
            </a:r>
            <a:endParaRPr lang="ja-JP" altLang="en-US" sz="1800" b="0" dirty="0">
              <a:solidFill>
                <a:schemeClr val="tx1"/>
              </a:solidFill>
            </a:endParaRPr>
          </a:p>
        </p:txBody>
      </p:sp>
      <p:sp>
        <p:nvSpPr>
          <p:cNvPr id="12308" name="Rectangle 11">
            <a:extLst>
              <a:ext uri="{FF2B5EF4-FFF2-40B4-BE49-F238E27FC236}">
                <a16:creationId xmlns:a16="http://schemas.microsoft.com/office/drawing/2014/main" xmlns="" id="{261ECBED-2318-4250-A8A3-5BE3ADA7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711574"/>
            <a:ext cx="1100138" cy="65352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ja-JP" sz="1400" b="0" dirty="0" err="1" smtClean="0">
                <a:solidFill>
                  <a:schemeClr val="tx1"/>
                </a:solidFill>
              </a:rPr>
              <a:t>Делосский</a:t>
            </a:r>
            <a:r>
              <a:rPr lang="ru-RU" altLang="ja-JP" sz="1400" b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ja-JP" sz="1400" b="0" dirty="0" smtClean="0">
                <a:solidFill>
                  <a:schemeClr val="tx1"/>
                </a:solidFill>
              </a:rPr>
              <a:t>союз</a:t>
            </a:r>
            <a:endParaRPr lang="ja-JP" alt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327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FAC9B44-3681-4427-AF19-DE06A0B3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5327650"/>
          </a:xfrm>
        </p:spPr>
        <p:txBody>
          <a:bodyPr>
            <a:normAutofit fontScale="92500" lnSpcReduction="10000"/>
          </a:bodyPr>
          <a:lstStyle/>
          <a:p>
            <a:pPr marL="34299" indent="0">
              <a:defRPr/>
            </a:pPr>
            <a:r>
              <a:rPr kumimoji="1" lang="ja-JP" altLang="en-US" sz="210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　</a:t>
            </a:r>
            <a:r>
              <a:rPr kumimoji="1" lang="ru-RU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Основные причины войны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>
              <a:defRPr/>
            </a:pP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«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Согласно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Фукидиду,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фундаментальная причина заключается в большом структурном стрессе, который произошел между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страной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 формирующимся рынком 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страной-гегемоном.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По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мере того как конкуренция между Афинами 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Спартой нарастало,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голоса сторонников жесткой линии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становились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более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значительными, укрепилось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сознание гордости,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усилилась риторика о вражеской угрозе,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остро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критиковались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лидеры, выступающие за мир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Согласно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Фукидиду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есть три основных фактора,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способные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развить эту динамику в войну. Это национальные интересы,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нестабильность, самолюбие.»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>
              <a:defRPr/>
            </a:pP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Грэхам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Аллисон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«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Накануне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американо-китайской войны» </a:t>
            </a:r>
            <a:r>
              <a:rPr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61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страница</a:t>
            </a:r>
            <a:r>
              <a:rPr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24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7201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750F747-9020-4048-AA52-5634494B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5327650"/>
          </a:xfrm>
        </p:spPr>
        <p:txBody>
          <a:bodyPr>
            <a:normAutofit fontScale="92500" lnSpcReduction="20000"/>
          </a:bodyPr>
          <a:lstStyle/>
          <a:p>
            <a:pPr marL="34299" indent="0">
              <a:defRPr/>
            </a:pPr>
            <a:r>
              <a:rPr kumimoji="1" lang="ja-JP" altLang="en-US" sz="210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ja-JP" altLang="en-US" sz="210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kumimoji="1" lang="ru-RU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Война неизбежна?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>
              <a:defRPr/>
            </a:pPr>
            <a:r>
              <a:rPr kumimoji="1"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«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Чрезвычайно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важным вопросом в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рассматриваемом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международном порядке является то,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смогут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или не смогут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Китай и США избежать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ловушки Фукидида.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Большинство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конфликтов, исторически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применимых к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этой схеме, превратились в войну.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За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последние 500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лет было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 случаев, когда крупные развивающиеся страны пытались заменить страны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гегемоны,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 из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которых закончились войной.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 остальных четырех случаях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государства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смогли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избежать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войны потому,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что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и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страны с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развивающейся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экономикой , 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страны-гегемоны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произвели болезненные и значительные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коррективы как в их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отношениях,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так и в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поведении».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>
              <a:defRPr/>
            </a:pP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Грэхам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Аллисон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«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Накануне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американо-китайской войны»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8-9 страница</a:t>
            </a:r>
            <a:r>
              <a:rPr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24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398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658F483-67B3-42C0-BF2C-6FD2E584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404813"/>
            <a:ext cx="8101012" cy="5976937"/>
          </a:xfrm>
        </p:spPr>
        <p:txBody>
          <a:bodyPr>
            <a:normAutofit fontScale="92500" lnSpcReduction="20000"/>
          </a:bodyPr>
          <a:lstStyle/>
          <a:p>
            <a:pPr marL="34299">
              <a:defRPr/>
            </a:pPr>
            <a:r>
              <a:rPr kumimoji="1" lang="ja-JP" altLang="en-US" sz="210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ja-JP" altLang="en-US" sz="210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ru-RU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Более </a:t>
            </a:r>
            <a:r>
              <a:rPr lang="ru-RU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опасная «ловушка Чемберлена»?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>
              <a:defRPr/>
            </a:pP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«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Правда, однако, что предложение </a:t>
            </a:r>
            <a:r>
              <a:rPr lang="ru-RU" altLang="ja-JP" sz="2400" b="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Аллисона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на самом деле является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детонатором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войны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Политика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умиротворения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агрессора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гораздо опаснее, чем разумная политика конфронтации.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</a:t>
            </a:r>
            <a:r>
              <a:rPr kumimoji="1"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случае с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Китаем,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мы должны быть более осторожными в отношении «ловушки Чемберлена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», название которой исходит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от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имени пацифистского британского премьера.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Он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один из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соавторов, составивших катастрофический Мюнхенский договор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1938 года,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когда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участники соглашения уступками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попытались избежать войны,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на самом деле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им преподали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урок,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как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Соединенное Королевство было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легко обмануто.</a:t>
            </a:r>
            <a:r>
              <a:rPr kumimoji="1" lang="ja-JP" altLang="en-US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И такие ловушки 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нам нужно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всерьез избегать».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>
              <a:defRPr/>
            </a:pP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Артур </a:t>
            </a:r>
            <a:r>
              <a:rPr lang="ru-RU" altLang="ja-JP" sz="24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Уолдрон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«Нет </a:t>
            </a:r>
            <a:r>
              <a:rPr lang="ru-RU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ловушки Фукидида», </a:t>
            </a:r>
            <a:r>
              <a:rPr lang="ru-RU" altLang="ja-JP" sz="24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SupChina</a:t>
            </a:r>
            <a:r>
              <a:rPr lang="ru-RU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12 июня 2017 года,</a:t>
            </a:r>
            <a:r>
              <a:rPr kumimoji="1" lang="en-US" altLang="ja-JP" sz="240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http://supchina.com/2017/06/12/no-Thucydides-trap/</a:t>
            </a:r>
            <a:r>
              <a:rPr kumimoji="1"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  <a:p>
            <a:pPr marL="34299" indent="0">
              <a:defRPr/>
            </a:pP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9" indent="0">
              <a:defRPr/>
            </a:pPr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238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xmlns="" id="{65311A01-C92C-4B07-AC8F-AC6D6F25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350"/>
            <a:ext cx="77724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D1282E"/>
              </a:buClr>
            </a:pPr>
            <a:r>
              <a:rPr lang="ja-JP" altLang="en-US" sz="3200" dirty="0">
                <a:solidFill>
                  <a:srgbClr val="D1282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</a:t>
            </a:r>
            <a:r>
              <a:rPr lang="ja-JP" altLang="en-US" sz="3200" dirty="0" smtClean="0">
                <a:solidFill>
                  <a:srgbClr val="D1282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</a:t>
            </a:r>
            <a:r>
              <a:rPr lang="en-US" altLang="ja-JP" sz="3200" dirty="0" smtClean="0">
                <a:solidFill>
                  <a:srgbClr val="D1282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lang="ru-RU" altLang="ja-JP" sz="3200" dirty="0" smtClean="0">
                <a:solidFill>
                  <a:srgbClr val="D1282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«</a:t>
            </a:r>
            <a:r>
              <a:rPr lang="ru-RU" altLang="ja-JP" sz="3200" dirty="0">
                <a:solidFill>
                  <a:srgbClr val="D1282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Великая война» в 2014 году?</a:t>
            </a:r>
            <a:endParaRPr lang="en-US" altLang="ja-JP" sz="3200" dirty="0">
              <a:solidFill>
                <a:srgbClr val="D1282E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xmlns="" id="{89723B6E-8252-485A-B6F3-3DA3F14E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68413"/>
            <a:ext cx="8321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144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１）</a:t>
            </a:r>
            <a:r>
              <a:rPr lang="ru-RU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Историческая </a:t>
            </a:r>
            <a:r>
              <a:rPr lang="ru-RU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аналогия </a:t>
            </a:r>
            <a:r>
              <a:rPr lang="ru-RU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британо-германского противостояния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</a:pP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В развивающемся противостоянии США и КНР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я слышу нечто похожее на шаги войны в 1914 году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Более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проблематичным является состав потенциальных конфликтов между Японией и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КНР.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Поэтому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наиболее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вероятным сценарием начала войны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в 2014 году,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по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моему мнению, является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недавняя дискриминационная декларация КНР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об односторонней исключительной оборонной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зоне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, включая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воздушное пространство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над островами Восточно-Китайского моря, контрмеры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Японией против этого, потопление государственных судов, сопровождающееся человеческими жертвами.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Далее, это приведет к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более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рискованным ответным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действиям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когда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Япония и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Китай перейдут к небольшим морским и воздушным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столкновениям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когда будут уничтожено определенное количество морских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и 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воздушных судов» 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ru-RU" altLang="ja-JP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Грэхам</a:t>
            </a:r>
            <a:r>
              <a:rPr lang="ru-RU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ru-RU" altLang="ja-JP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Аллисон</a:t>
            </a:r>
            <a:r>
              <a:rPr lang="ru-RU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, «1914 год: хороший год для великой войны?», «Национальный интерес», 1 января 2014 года).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xmlns="" id="{9BD76ACC-26C3-407A-903C-59E6977E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5" y="5411788"/>
            <a:ext cx="365125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C1AE718-6B6C-458F-B4C6-4344669D0E54}" type="slidenum">
              <a:rPr lang="en-US" altLang="ja-JP" sz="2400">
                <a:solidFill>
                  <a:srgbClr val="D1282E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ja-JP" sz="2400">
              <a:solidFill>
                <a:srgbClr val="D1282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31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xmlns="" id="{6CB4E0A5-5990-4EC2-972A-5118BDC9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5" y="5411788"/>
            <a:ext cx="365125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932EC23-663B-42B4-AB7D-0E92E5410CD6}" type="slidenum">
              <a:rPr lang="en-US" altLang="ja-JP" sz="2400">
                <a:solidFill>
                  <a:srgbClr val="D1282E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ja-JP" sz="2400">
              <a:solidFill>
                <a:srgbClr val="D1282E"/>
              </a:solidFill>
              <a:latin typeface="Verdana" panose="020B0604030504040204" pitchFamily="34" charset="0"/>
            </a:endParaRPr>
          </a:p>
        </p:txBody>
      </p:sp>
      <p:pic>
        <p:nvPicPr>
          <p:cNvPr id="26627" name="Picture 2" descr="中国公船等による尖閣諸島周辺の接続水域内及び領海侵入隻数（月別）">
            <a:extLst>
              <a:ext uri="{FF2B5EF4-FFF2-40B4-BE49-F238E27FC236}">
                <a16:creationId xmlns:a16="http://schemas.microsoft.com/office/drawing/2014/main" xmlns="" id="{ECB5F3EA-3276-4A65-AC1A-01D54CAB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7026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55655" y="1555651"/>
            <a:ext cx="391645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ru-RU" altLang="ja-JP" sz="1050" dirty="0" smtClean="0"/>
              <a:t>число судов, </a:t>
            </a:r>
            <a:r>
              <a:rPr kumimoji="1" lang="ru-RU" altLang="ja-JP" sz="1050" dirty="0" smtClean="0"/>
              <a:t>зафиксированных в территориальных водах</a:t>
            </a:r>
            <a:endParaRPr kumimoji="1" lang="ja-JP" altLang="en-US" sz="105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5655" y="1961967"/>
            <a:ext cx="353173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ru-RU" altLang="ja-JP" sz="1050" dirty="0" smtClean="0"/>
              <a:t>число судов, </a:t>
            </a:r>
            <a:r>
              <a:rPr lang="ru-RU" altLang="ja-JP" sz="1050" dirty="0" smtClean="0"/>
              <a:t>зафиксированных в </a:t>
            </a:r>
            <a:r>
              <a:rPr lang="ru-RU" altLang="ja-JP" sz="1050" dirty="0" smtClean="0"/>
              <a:t>нейтральных </a:t>
            </a:r>
            <a:r>
              <a:rPr lang="ru-RU" altLang="ja-JP" sz="1050" dirty="0" smtClean="0"/>
              <a:t>водах</a:t>
            </a:r>
            <a:endParaRPr kumimoji="1" lang="ja-JP" altLang="en-US" sz="105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08023" y="1800385"/>
            <a:ext cx="157782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ja-JP" sz="1050" dirty="0" smtClean="0"/>
              <a:t>суда, зафиксированные </a:t>
            </a:r>
            <a:r>
              <a:rPr lang="ru-RU" altLang="ja-JP" sz="1050" dirty="0" smtClean="0"/>
              <a:t>в территориальных водах</a:t>
            </a:r>
            <a:endParaRPr kumimoji="1" lang="ja-JP" altLang="en-US" sz="105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995" y="3477292"/>
            <a:ext cx="1721946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altLang="ja-JP" sz="1050" dirty="0" smtClean="0"/>
              <a:t>суда, </a:t>
            </a:r>
            <a:r>
              <a:rPr lang="ru-RU" altLang="ja-JP" sz="1050" dirty="0" smtClean="0"/>
              <a:t>зафиксированные</a:t>
            </a:r>
          </a:p>
          <a:p>
            <a:r>
              <a:rPr lang="ru-RU" altLang="ja-JP" sz="1050" dirty="0" smtClean="0"/>
              <a:t> </a:t>
            </a:r>
            <a:r>
              <a:rPr lang="ru-RU" altLang="ja-JP" sz="1050" dirty="0" smtClean="0"/>
              <a:t>в </a:t>
            </a:r>
            <a:r>
              <a:rPr lang="ru-RU" altLang="ja-JP" sz="1050" dirty="0" smtClean="0"/>
              <a:t>нейтральных </a:t>
            </a:r>
            <a:r>
              <a:rPr lang="ru-RU" altLang="ja-JP" sz="1050" dirty="0" smtClean="0"/>
              <a:t>водах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234180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テーマ1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テーマ1" id="{EB673F51-8E62-4855-B38B-BE02F372E50C}" vid="{D4D49178-0BBE-4A04-8483-BF7BF4DE8629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1676</TotalTime>
  <Words>1207</Words>
  <Application>Microsoft Office PowerPoint</Application>
  <PresentationFormat>Экран (4:3)</PresentationFormat>
  <Paragraphs>282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テーマ1</vt:lpstr>
      <vt:lpstr>Международные отношения в азиатско-тихоокеанском регионе（２） ーМеждународные отношения в восточной азии ー  Юити Хосоя (профессор Университета Кейо ）</vt:lpstr>
      <vt:lpstr>１．「Ловушка ФУКИДИДА」что это？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３．Перспективы международного порядка в Восточной Азии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Совместная декларация о мире и сотрудничестве в Северо-Восточной Азии (Китай-Япония-Южная Корея трехстороннего саммита, Сеул, 1 ноября, 2015)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国際秩序の展望</dc:title>
  <dc:creator>FJ-USER</dc:creator>
  <cp:lastModifiedBy>sergey</cp:lastModifiedBy>
  <cp:revision>102</cp:revision>
  <cp:lastPrinted>2010-11-17T01:31:46Z</cp:lastPrinted>
  <dcterms:created xsi:type="dcterms:W3CDTF">2010-11-16T16:04:32Z</dcterms:created>
  <dcterms:modified xsi:type="dcterms:W3CDTF">2018-03-18T15:00:20Z</dcterms:modified>
</cp:coreProperties>
</file>