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4"/>
  </p:notesMasterIdLst>
  <p:sldIdLst>
    <p:sldId id="256" r:id="rId2"/>
    <p:sldId id="258" r:id="rId3"/>
    <p:sldId id="259" r:id="rId4"/>
    <p:sldId id="267" r:id="rId5"/>
    <p:sldId id="260" r:id="rId6"/>
    <p:sldId id="265" r:id="rId7"/>
    <p:sldId id="262" r:id="rId8"/>
    <p:sldId id="268" r:id="rId9"/>
    <p:sldId id="269" r:id="rId10"/>
    <p:sldId id="270" r:id="rId11"/>
    <p:sldId id="263" r:id="rId12"/>
    <p:sldId id="271" r:id="rId13"/>
    <p:sldId id="264" r:id="rId14"/>
    <p:sldId id="272" r:id="rId15"/>
    <p:sldId id="274" r:id="rId16"/>
    <p:sldId id="273" r:id="rId17"/>
    <p:sldId id="275" r:id="rId18"/>
    <p:sldId id="276" r:id="rId19"/>
    <p:sldId id="277" r:id="rId20"/>
    <p:sldId id="278" r:id="rId21"/>
    <p:sldId id="279" r:id="rId22"/>
    <p:sldId id="281" r:id="rId2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4A943-9BFF-498C-94ED-813566BBD77E}" type="datetimeFigureOut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E0D45-9C73-4A03-9039-83CA8F61DFF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560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3C119A8-A016-4CCA-A4A1-A3A7FECB80CE}" type="slidenum">
              <a:rPr lang="en-US"/>
              <a:pPr/>
              <a:t>3</a:t>
            </a:fld>
            <a:endParaRPr lang="en-US"/>
          </a:p>
        </p:txBody>
      </p:sp>
      <p:sp>
        <p:nvSpPr>
          <p:cNvPr id="296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3588" cy="3430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6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640" y="4343839"/>
            <a:ext cx="5488322" cy="411567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627788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8BD4AAC-8947-4171-93CA-811B0B6B9557}" type="slidenum">
              <a:rPr lang="en-US"/>
              <a:pPr/>
              <a:t>5</a:t>
            </a:fld>
            <a:endParaRPr lang="en-US"/>
          </a:p>
        </p:txBody>
      </p:sp>
      <p:sp>
        <p:nvSpPr>
          <p:cNvPr id="317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3588" cy="3430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640" y="4343839"/>
            <a:ext cx="5488322" cy="411567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81430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0881-5036-4C81-B42F-0D32A1E0C49B}" type="datetime1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051C91-008F-48D6-9F0F-11EE320386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CAEF7-096F-4F18-8BF5-CDFA34AC4EDF}" type="datetime1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79F45-724F-4B4C-83D4-DB6A4F920A19}" type="datetime1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52C2A-5D67-4B4E-AC8F-AB8B3F49E861}" type="datetime1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2A014-3574-4ED1-B1C2-556A39E3D603}" type="datetime1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2E5A-0D89-45F0-9045-0745ABD9C1C8}" type="datetime1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7680-F33C-4559-A464-EF9CD7CE2041}" type="datetime1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8B8A8-45A1-4FDF-A2C2-391EE4B8B298}" type="datetime1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974B0-7CB4-4AA7-8BDF-82F22A8760DE}" type="datetime1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BAEAA-B8B3-4C85-A995-7525B0969883}" type="datetime1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E6842-1013-46CD-9B67-687AECA6A3CF}" type="datetime1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0051C91-008F-48D6-9F0F-11EE320386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9EC65C75-76F9-423C-A8A5-651E2ADB7E4E}" type="datetime1">
              <a:rPr kumimoji="1" lang="ja-JP" altLang="en-US" smtClean="0"/>
              <a:pPr/>
              <a:t>2018/3/19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50051C91-008F-48D6-9F0F-11EE3203861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http://t2.gstatic.com/images?q=tbn:ANd9GcTval1cAAWcpopiY-zBVSokRJd_9AmVXAgH6DQ5qqWG2_hAdz-EDQ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525" y="0"/>
            <a:ext cx="5016564" cy="33382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altLang="ja-JP" sz="3600" b="1" dirty="0" smtClean="0"/>
              <a:t>Международные отношения в АТР (1)</a:t>
            </a:r>
            <a:r>
              <a:rPr kumimoji="1" lang="en-US" altLang="ja-JP" sz="3600" b="1" dirty="0"/>
              <a:t/>
            </a:r>
            <a:br>
              <a:rPr kumimoji="1" lang="en-US" altLang="ja-JP" sz="3600" b="1" dirty="0"/>
            </a:br>
            <a:r>
              <a:rPr kumimoji="1" lang="ja-JP" altLang="en-US" sz="2400" b="1" dirty="0" smtClean="0"/>
              <a:t>ー</a:t>
            </a:r>
            <a:r>
              <a:rPr kumimoji="1" lang="ru-RU" altLang="ja-JP" sz="2400" b="1" dirty="0" smtClean="0"/>
              <a:t>путь послевоенной дипломатии </a:t>
            </a:r>
            <a:r>
              <a:rPr kumimoji="1" lang="ru-RU" altLang="ja-JP" sz="2400" b="1" dirty="0" err="1" smtClean="0"/>
              <a:t>японии</a:t>
            </a:r>
            <a:r>
              <a:rPr kumimoji="1" lang="ja-JP" altLang="en-US" sz="2400" b="1" dirty="0" smtClean="0"/>
              <a:t>ー</a:t>
            </a:r>
            <a:r>
              <a:rPr kumimoji="1" lang="en-US" altLang="ja-JP" sz="3600" b="1" dirty="0"/>
              <a:t/>
            </a:r>
            <a:br>
              <a:rPr kumimoji="1" lang="en-US" altLang="ja-JP" sz="3600" b="1" dirty="0"/>
            </a:br>
            <a:r>
              <a:rPr lang="en-US" altLang="ja-JP" sz="3200" b="1" dirty="0"/>
              <a:t/>
            </a:r>
            <a:br>
              <a:rPr lang="en-US" altLang="ja-JP" sz="3200" b="1" dirty="0"/>
            </a:br>
            <a:r>
              <a:rPr lang="ru-RU" altLang="ja-JP" sz="2000" b="1" dirty="0" err="1" smtClean="0"/>
              <a:t>Юити</a:t>
            </a:r>
            <a:r>
              <a:rPr lang="ru-RU" altLang="ja-JP" sz="2000" b="1" dirty="0" smtClean="0"/>
              <a:t> </a:t>
            </a:r>
            <a:r>
              <a:rPr lang="ru-RU" altLang="ja-JP" sz="2000" b="1" dirty="0" err="1" smtClean="0"/>
              <a:t>Хосоя</a:t>
            </a:r>
            <a:r>
              <a:rPr lang="ru-RU" altLang="ja-JP" sz="2000" b="1" dirty="0" smtClean="0"/>
              <a:t> (профессор университета </a:t>
            </a:r>
            <a:r>
              <a:rPr lang="ru-RU" altLang="ja-JP" sz="2000" b="1" dirty="0" err="1" smtClean="0"/>
              <a:t>кейо</a:t>
            </a:r>
            <a:r>
              <a:rPr lang="ru-RU" altLang="ja-JP" sz="2000" b="1" dirty="0" smtClean="0"/>
              <a:t>)</a:t>
            </a:r>
            <a:endParaRPr kumimoji="1" lang="ja-JP" altLang="en-US" sz="20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39753" y="4747880"/>
            <a:ext cx="3672408" cy="1489432"/>
          </a:xfrm>
        </p:spPr>
        <p:txBody>
          <a:bodyPr>
            <a:noAutofit/>
          </a:bodyPr>
          <a:lstStyle/>
          <a:p>
            <a:pPr algn="ctr"/>
            <a:r>
              <a:rPr kumimoji="1" lang="ru-RU" altLang="ja-JP" sz="2400" dirty="0" err="1" smtClean="0"/>
              <a:t>СахГУ</a:t>
            </a:r>
            <a:endParaRPr kumimoji="1" lang="en-US" altLang="ja-JP" sz="2400" dirty="0"/>
          </a:p>
          <a:p>
            <a:pPr algn="ctr"/>
            <a:r>
              <a:rPr kumimoji="1" lang="ru-RU" altLang="ja-JP" sz="2400" dirty="0" smtClean="0"/>
              <a:t>20-21 марта 2018</a:t>
            </a:r>
            <a:endParaRPr kumimoji="1" lang="ja-JP" altLang="en-US" sz="24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xmlns="" id="{D66CD7C0-7297-483A-8DD0-FE108B7DE6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5128" y="4293096"/>
            <a:ext cx="3189680" cy="2308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821591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577483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lang="ja-JP" altLang="en-US" sz="2400" b="0" dirty="0" smtClean="0"/>
              <a:t>「</a:t>
            </a:r>
            <a:r>
              <a:rPr lang="ru-RU" altLang="ja-JP" sz="2400" b="0" dirty="0" smtClean="0"/>
              <a:t>Комиссия по безопасности человека ООН (сопредседатели </a:t>
            </a:r>
            <a:r>
              <a:rPr lang="ru-RU" altLang="ja-JP" sz="2400" b="0" dirty="0" err="1" smtClean="0"/>
              <a:t>Садако</a:t>
            </a:r>
            <a:r>
              <a:rPr lang="ru-RU" altLang="ja-JP" sz="2400" b="0" dirty="0" smtClean="0"/>
              <a:t> ОГАТА и </a:t>
            </a:r>
            <a:r>
              <a:rPr lang="ru-RU" altLang="ja-JP" sz="2400" b="0" dirty="0" err="1" smtClean="0"/>
              <a:t>Амартия</a:t>
            </a:r>
            <a:r>
              <a:rPr lang="ru-RU" altLang="ja-JP" sz="2400" b="0" dirty="0" smtClean="0"/>
              <a:t> </a:t>
            </a:r>
            <a:r>
              <a:rPr lang="ru-RU" altLang="ja-JP" sz="2400" b="0" dirty="0"/>
              <a:t>Сен) представляет </a:t>
            </a:r>
            <a:r>
              <a:rPr lang="ru-RU" altLang="ja-JP" sz="2400" b="0" dirty="0" smtClean="0"/>
              <a:t>заключительный </a:t>
            </a:r>
            <a:r>
              <a:rPr lang="ru-RU" altLang="ja-JP" sz="2400" b="0" dirty="0"/>
              <a:t>отчет Генеральному секретарю ООН Кофи </a:t>
            </a:r>
            <a:r>
              <a:rPr lang="ru-RU" altLang="ja-JP" sz="2400" b="0" dirty="0" smtClean="0"/>
              <a:t>Аннану (май 2003)</a:t>
            </a:r>
            <a:endParaRPr lang="en-US" altLang="ja-JP" sz="2400" b="0" dirty="0"/>
          </a:p>
          <a:p>
            <a:pPr marL="342900" indent="-342900">
              <a:buFont typeface="Wingdings" pitchFamily="2" charset="2"/>
              <a:buChar char="n"/>
            </a:pPr>
            <a:r>
              <a:rPr kumimoji="1" lang="ja-JP" altLang="en-US" sz="2400" b="0" dirty="0" smtClean="0"/>
              <a:t>「</a:t>
            </a:r>
            <a:r>
              <a:rPr lang="ru-RU" altLang="ja-JP" sz="2400" b="0" dirty="0"/>
              <a:t>Консультативный </a:t>
            </a:r>
            <a:r>
              <a:rPr lang="ru-RU" altLang="ja-JP" sz="2400" b="0" dirty="0" smtClean="0"/>
              <a:t>совет по безопасности человека (председатель </a:t>
            </a:r>
            <a:r>
              <a:rPr lang="ru-RU" altLang="ja-JP" sz="2400" b="0" dirty="0" err="1" smtClean="0"/>
              <a:t>Садако</a:t>
            </a:r>
            <a:r>
              <a:rPr lang="ru-RU" altLang="ja-JP" sz="2400" b="0" dirty="0" smtClean="0"/>
              <a:t> ОГАТА), учрежден в сентябре 2003 года</a:t>
            </a:r>
            <a:endParaRPr kumimoji="1" lang="en-US" altLang="ja-JP" sz="2400" b="0" dirty="0"/>
          </a:p>
          <a:p>
            <a:pPr marL="342900" indent="-342900">
              <a:buFont typeface="Wingdings" pitchFamily="2" charset="2"/>
              <a:buChar char="n"/>
            </a:pPr>
            <a:r>
              <a:rPr lang="ru-RU" altLang="ja-JP" sz="2400" b="0" dirty="0" smtClean="0"/>
              <a:t>Итоговый документ</a:t>
            </a:r>
            <a:r>
              <a:rPr kumimoji="1" lang="ru-RU" altLang="ja-JP" sz="2400" b="0" dirty="0" smtClean="0"/>
              <a:t> саммита ООН, сентябрь 2005</a:t>
            </a:r>
            <a:endParaRPr kumimoji="1" lang="en-US" altLang="ja-JP" sz="2400" b="0" dirty="0"/>
          </a:p>
          <a:p>
            <a:pPr marL="342900" indent="-342900">
              <a:buFont typeface="Wingdings" pitchFamily="2" charset="2"/>
              <a:buChar char="n"/>
            </a:pPr>
            <a:r>
              <a:rPr lang="ru-RU" altLang="ja-JP" sz="2400" b="0" dirty="0"/>
              <a:t>Резолюция Генеральной Ассамблеи ООН по </a:t>
            </a:r>
            <a:r>
              <a:rPr lang="ru-RU" altLang="ja-JP" sz="2400" b="0" dirty="0" smtClean="0"/>
              <a:t>безопасности человека, июль 2010</a:t>
            </a:r>
            <a:endParaRPr lang="en-US" altLang="ja-JP" sz="2400" b="0" dirty="0"/>
          </a:p>
          <a:p>
            <a:pPr marL="342900" indent="-342900">
              <a:buFont typeface="Wingdings" pitchFamily="2" charset="2"/>
              <a:buChar char="n"/>
            </a:pPr>
            <a:r>
              <a:rPr lang="ru-RU" altLang="ja-JP" sz="2400" b="0" dirty="0" smtClean="0"/>
              <a:t>Итоговый документ саммита ООН, сентябрь 2010</a:t>
            </a:r>
            <a:endParaRPr kumimoji="1" lang="en-US" altLang="ja-JP" sz="2400" b="0" dirty="0"/>
          </a:p>
          <a:p>
            <a:pPr marL="342900" indent="-342900">
              <a:buFont typeface="Wingdings" pitchFamily="2" charset="2"/>
              <a:buChar char="n"/>
            </a:pPr>
            <a:r>
              <a:rPr lang="ja-JP" altLang="en-US" sz="2400" b="0" dirty="0" smtClean="0"/>
              <a:t>「</a:t>
            </a:r>
            <a:r>
              <a:rPr lang="ru-RU" altLang="ja-JP" sz="2400" b="0" dirty="0"/>
              <a:t>Мы отмечаем усилия, предпринимаемые Председателем Генеральной Ассамблеи, и продолжаем начальные официальные </a:t>
            </a:r>
            <a:r>
              <a:rPr lang="ru-RU" altLang="ja-JP" sz="2400" b="0" dirty="0" smtClean="0"/>
              <a:t>обсуждения </a:t>
            </a:r>
            <a:r>
              <a:rPr lang="ru-RU" altLang="ja-JP" sz="2400" b="0" dirty="0"/>
              <a:t>и определение концепции безопасности человека, в которой различные </a:t>
            </a:r>
            <a:r>
              <a:rPr lang="ru-RU" altLang="ja-JP" sz="2400" b="0" dirty="0" smtClean="0"/>
              <a:t>государства-члены </a:t>
            </a:r>
            <a:r>
              <a:rPr lang="ru-RU" altLang="ja-JP" sz="2400" b="0" dirty="0"/>
              <a:t>выражают различные взгляды на безопасность человека, </a:t>
            </a:r>
            <a:r>
              <a:rPr lang="ru-RU" altLang="ja-JP" sz="2400" b="0" dirty="0" smtClean="0"/>
              <a:t>для того, чтобы прийти к общему соглашению по этому вопросу на Генеральной Ассамблее ООН.</a:t>
            </a:r>
            <a:r>
              <a:rPr lang="ja-JP" altLang="en-US" sz="2400" b="0" dirty="0" smtClean="0"/>
              <a:t>」</a:t>
            </a:r>
            <a:endParaRPr lang="en-US" altLang="ja-JP" sz="2400" b="0" dirty="0"/>
          </a:p>
          <a:p>
            <a:pPr marL="342900" indent="-342900">
              <a:buFont typeface="Wingdings" pitchFamily="2" charset="2"/>
              <a:buChar char="n"/>
            </a:pPr>
            <a:endParaRPr kumimoji="1" lang="en-US" altLang="ja-JP" sz="2400" b="0" dirty="0"/>
          </a:p>
          <a:p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324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t2.gstatic.com/images?q=tbn:ANd9GcQOwj0XfK0-GH1yIiBlHoCLtTEsltIl0cST6yOpHqeYR0EkuR_t2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9165"/>
            <a:ext cx="4733503" cy="68091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104403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3200" b="1" dirty="0"/>
              <a:t>３</a:t>
            </a:r>
            <a:r>
              <a:rPr kumimoji="1" lang="ja-JP" altLang="en-US" sz="3200" b="1" dirty="0" smtClean="0"/>
              <a:t>．「</a:t>
            </a:r>
            <a:r>
              <a:rPr kumimoji="1" lang="ru-RU" altLang="ja-JP" sz="3200" b="1" dirty="0" smtClean="0"/>
              <a:t>К восточноазиатскому сообществу</a:t>
            </a:r>
            <a:r>
              <a:rPr kumimoji="1" lang="ja-JP" altLang="en-US" sz="3200" b="1" dirty="0" smtClean="0"/>
              <a:t>」</a:t>
            </a:r>
            <a:endParaRPr kumimoji="1" lang="ja-JP" altLang="en-US" sz="32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219256" cy="4772744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kumimoji="1" lang="ru-RU" altLang="ja-JP" sz="2400" dirty="0" smtClean="0"/>
              <a:t>Выступление </a:t>
            </a:r>
            <a:r>
              <a:rPr kumimoji="1" lang="ru-RU" altLang="ja-JP" sz="2400" dirty="0" err="1" smtClean="0"/>
              <a:t>Дзюнъитиро</a:t>
            </a:r>
            <a:r>
              <a:rPr kumimoji="1" lang="ru-RU" altLang="ja-JP" sz="2400" dirty="0" smtClean="0"/>
              <a:t> КОИДЗУМИ в Сингапуре (14 января 2002 года)</a:t>
            </a:r>
            <a:endParaRPr kumimoji="1" lang="en-US" altLang="ja-JP" sz="2400" dirty="0"/>
          </a:p>
          <a:p>
            <a:r>
              <a:rPr lang="ja-JP" altLang="en-US" sz="2400" b="0" dirty="0" smtClean="0"/>
              <a:t>「</a:t>
            </a:r>
            <a:r>
              <a:rPr lang="ru-RU" sz="2400" u="sng" dirty="0"/>
              <a:t>Мы должны стремиться к созданию сообщества, </a:t>
            </a:r>
            <a:r>
              <a:rPr lang="ru-RU" sz="2400" u="sng" dirty="0" smtClean="0"/>
              <a:t>которое «будет вместе идти и двигаться вперед»</a:t>
            </a:r>
            <a:r>
              <a:rPr lang="ru-RU" sz="2400" b="0" u="sng" dirty="0" smtClean="0"/>
              <a:t>. </a:t>
            </a:r>
            <a:r>
              <a:rPr lang="ru-RU" sz="2400" b="0" dirty="0" smtClean="0"/>
              <a:t>Такое стремление мы должны проводить </a:t>
            </a:r>
            <a:r>
              <a:rPr lang="ru-RU" sz="2400" b="0" dirty="0"/>
              <a:t>через региональное сотрудничество в Восточной Азии, которое расширяется на основе отношений между Японией и АСЕАН</a:t>
            </a:r>
            <a:r>
              <a:rPr lang="ru-RU" sz="2400" b="0" dirty="0" smtClean="0"/>
              <a:t>. </a:t>
            </a:r>
            <a:r>
              <a:rPr lang="ru-RU" sz="2400" b="0" dirty="0"/>
              <a:t>Сотрудничество </a:t>
            </a:r>
            <a:r>
              <a:rPr lang="ru-RU" sz="2400" b="0" dirty="0" smtClean="0"/>
              <a:t>Японии, Китая </a:t>
            </a:r>
            <a:r>
              <a:rPr lang="ru-RU" sz="2400" b="0" dirty="0"/>
              <a:t>и </a:t>
            </a:r>
            <a:r>
              <a:rPr lang="ru-RU" sz="2400" b="0" dirty="0" smtClean="0"/>
              <a:t>Кореи </a:t>
            </a:r>
            <a:r>
              <a:rPr lang="ru-RU" sz="2400" b="0" dirty="0"/>
              <a:t>также станет большой движущей силой для строительства сообщества. Саммит </a:t>
            </a:r>
            <a:r>
              <a:rPr lang="ru-RU" sz="2400" b="0" dirty="0" smtClean="0"/>
              <a:t>Японии, Китая и Кореи (CJK) стал </a:t>
            </a:r>
            <a:r>
              <a:rPr lang="ru-RU" sz="2400" b="0" dirty="0"/>
              <a:t>большим </a:t>
            </a:r>
            <a:r>
              <a:rPr lang="ru-RU" sz="2400" b="0" dirty="0" smtClean="0"/>
              <a:t>прецедентом... </a:t>
            </a:r>
            <a:r>
              <a:rPr lang="ru-RU" sz="2400" b="0" dirty="0"/>
              <a:t>Мы надеемся, что такие страны, как Япония, </a:t>
            </a:r>
            <a:r>
              <a:rPr lang="ru-RU" sz="2400" b="0" dirty="0" smtClean="0"/>
              <a:t>страны АСЕАН</a:t>
            </a:r>
            <a:r>
              <a:rPr lang="ru-RU" sz="2400" b="0" dirty="0"/>
              <a:t>, Китай, Южная Корея, Австралия и Новая Зеландия, станут </a:t>
            </a:r>
            <a:r>
              <a:rPr lang="ru-RU" sz="2400" b="0" dirty="0" smtClean="0"/>
              <a:t>центральными членами такого сотрудничества... </a:t>
            </a:r>
            <a:r>
              <a:rPr lang="ru-RU" sz="2400" b="0" dirty="0"/>
              <a:t>Благодаря </a:t>
            </a:r>
            <a:r>
              <a:rPr lang="ru-RU" sz="2400" b="0" dirty="0" smtClean="0"/>
              <a:t>этим </a:t>
            </a:r>
            <a:r>
              <a:rPr lang="ru-RU" sz="2400" b="0" dirty="0"/>
              <a:t>усилиям сообщество, о котором я упоминал, может сделать </a:t>
            </a:r>
            <a:r>
              <a:rPr lang="ru-RU" sz="2400" b="0" dirty="0" smtClean="0"/>
              <a:t>значимым региональное сотрудничество. </a:t>
            </a:r>
            <a:r>
              <a:rPr lang="ru-RU" sz="2400" b="0" dirty="0"/>
              <a:t>Таким образом, я думаю, что мы можем способствовать стабильности и процветанию </a:t>
            </a:r>
            <a:r>
              <a:rPr lang="ru-RU" sz="2400" b="0" dirty="0" smtClean="0"/>
              <a:t>мира</a:t>
            </a:r>
            <a:r>
              <a:rPr lang="ru-RU" altLang="ja-JP" sz="2400" dirty="0" smtClean="0"/>
              <a:t>.</a:t>
            </a:r>
            <a:r>
              <a:rPr lang="ja-JP" altLang="en-US" sz="2400" b="0" dirty="0"/>
              <a:t> 」</a:t>
            </a:r>
            <a:endParaRPr lang="en-US" altLang="ja-JP" sz="2400" b="0" dirty="0"/>
          </a:p>
          <a:p>
            <a:endParaRPr lang="en-US" altLang="ja-JP" sz="2400" b="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989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t0.gstatic.com/images?q=tbn:ANd9GcQ4NngUBLqeqdtNDsVuIO_W6NQ3RfMF4SquJdsOUOoXJaVypPW-_Q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966241"/>
            <a:ext cx="3255243" cy="489175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7504" y="152718"/>
            <a:ext cx="8655843" cy="828010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ru-RU" altLang="ja-JP" sz="2800" b="1" dirty="0" smtClean="0"/>
              <a:t>Стратегия </a:t>
            </a:r>
            <a:r>
              <a:rPr kumimoji="1" lang="ru-RU" altLang="ja-JP" sz="2800" b="1" dirty="0" err="1" smtClean="0"/>
              <a:t>хитоси</a:t>
            </a:r>
            <a:r>
              <a:rPr kumimoji="1" lang="ru-RU" altLang="ja-JP" sz="2800" b="1" dirty="0" smtClean="0"/>
              <a:t> </a:t>
            </a:r>
            <a:r>
              <a:rPr kumimoji="1" lang="ru-RU" altLang="ja-JP" sz="2800" b="1" dirty="0" err="1" smtClean="0"/>
              <a:t>танака</a:t>
            </a:r>
            <a:r>
              <a:rPr kumimoji="1" lang="ru-RU" altLang="ja-JP" sz="2800" b="1" dirty="0" smtClean="0"/>
              <a:t>, директора азиатско-тихоокеанского </a:t>
            </a:r>
            <a:r>
              <a:rPr lang="ru-RU" altLang="ja-JP" sz="2800" b="1" dirty="0" smtClean="0"/>
              <a:t>ДЕПАРТАМЕНТА</a:t>
            </a:r>
            <a:endParaRPr kumimoji="1" lang="ja-JP" altLang="en-US" sz="28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544616"/>
          </a:xfrm>
        </p:spPr>
        <p:txBody>
          <a:bodyPr>
            <a:noAutofit/>
          </a:bodyPr>
          <a:lstStyle/>
          <a:p>
            <a:r>
              <a:rPr lang="ru-RU" altLang="ja-JP" sz="1800" b="0" dirty="0" smtClean="0"/>
              <a:t>С </a:t>
            </a:r>
            <a:r>
              <a:rPr lang="ru-RU" altLang="ja-JP" sz="1800" b="0" dirty="0"/>
              <a:t>тех пор, как я стал директором Азиатско-Тихоокеанского </a:t>
            </a:r>
            <a:r>
              <a:rPr lang="ru-RU" altLang="ja-JP" sz="1800" b="0" dirty="0" smtClean="0"/>
              <a:t>департамента, </a:t>
            </a:r>
            <a:r>
              <a:rPr lang="ru-RU" altLang="ja-JP" sz="1800" b="0" dirty="0"/>
              <a:t>я хотел продвинуть </a:t>
            </a:r>
            <a:r>
              <a:rPr lang="ru-RU" altLang="ja-JP" sz="1800" b="0" dirty="0" smtClean="0"/>
              <a:t>инициативу Восточно-Азиатского сообщества </a:t>
            </a:r>
            <a:r>
              <a:rPr lang="ru-RU" altLang="ja-JP" sz="1800" b="0" dirty="0"/>
              <a:t>с экономическим партнерством в Восточной Азии. Инициатива </a:t>
            </a:r>
            <a:r>
              <a:rPr lang="ru-RU" altLang="ja-JP" sz="1800" b="0" dirty="0" smtClean="0"/>
              <a:t>Восточно-Азиатского Сообщества – это </a:t>
            </a:r>
            <a:r>
              <a:rPr lang="ru-RU" altLang="ja-JP" sz="1800" b="0" dirty="0"/>
              <a:t>не то, </a:t>
            </a:r>
            <a:r>
              <a:rPr lang="ru-RU" altLang="ja-JP" sz="1800" b="0" dirty="0" smtClean="0"/>
              <a:t>что я предложил </a:t>
            </a:r>
            <a:r>
              <a:rPr lang="ru-RU" altLang="ja-JP" sz="1800" b="0" dirty="0"/>
              <a:t>после того, как стал директором Азиатско-Тихоокеанского </a:t>
            </a:r>
            <a:r>
              <a:rPr lang="ru-RU" altLang="ja-JP" sz="1800" b="0" dirty="0" smtClean="0"/>
              <a:t>департамента, это то, что было у меня в голове со времен бытности директором экономики </a:t>
            </a:r>
            <a:r>
              <a:rPr lang="ru-RU" altLang="ja-JP" sz="1800" b="0" dirty="0"/>
              <a:t>или до </a:t>
            </a:r>
            <a:r>
              <a:rPr lang="ru-RU" altLang="ja-JP" sz="1800" b="0" dirty="0" smtClean="0"/>
              <a:t>этого...Что </a:t>
            </a:r>
            <a:r>
              <a:rPr lang="ru-RU" altLang="ja-JP" sz="1800" b="0" dirty="0"/>
              <a:t>касается концепции </a:t>
            </a:r>
            <a:r>
              <a:rPr lang="ru-RU" altLang="ja-JP" sz="1800" b="0" dirty="0" smtClean="0"/>
              <a:t>Восточно-Азиатского сообщества, </a:t>
            </a:r>
            <a:r>
              <a:rPr lang="ru-RU" altLang="ja-JP" sz="1800" b="0" dirty="0"/>
              <a:t>я </a:t>
            </a:r>
            <a:r>
              <a:rPr lang="ru-RU" altLang="ja-JP" sz="1800" b="0" dirty="0" smtClean="0"/>
              <a:t>принимал непосредственное участие в подготовке программной речи премьер-министра </a:t>
            </a:r>
            <a:r>
              <a:rPr lang="ru-RU" altLang="ja-JP" sz="1800" b="0" dirty="0" err="1"/>
              <a:t>Дзюнъитиро</a:t>
            </a:r>
            <a:r>
              <a:rPr lang="ru-RU" altLang="ja-JP" sz="1800" b="0" dirty="0"/>
              <a:t> Коидзуми по вопросам политики </a:t>
            </a:r>
            <a:r>
              <a:rPr lang="ru-RU" altLang="ja-JP" sz="1800" b="0" dirty="0" smtClean="0"/>
              <a:t>в </a:t>
            </a:r>
            <a:r>
              <a:rPr lang="ru-RU" altLang="ja-JP" sz="1800" b="0" dirty="0"/>
              <a:t>Сингапуре в январе 2002 года в качестве директора </a:t>
            </a:r>
            <a:r>
              <a:rPr lang="ru-RU" altLang="ja-JP" sz="1800" b="0" dirty="0" smtClean="0"/>
              <a:t>Азиатско-Тихоокеанского департамента... </a:t>
            </a:r>
            <a:r>
              <a:rPr lang="ru-RU" altLang="ja-JP" sz="1800" dirty="0" smtClean="0"/>
              <a:t>Многие страны региона, </a:t>
            </a:r>
            <a:r>
              <a:rPr lang="ru-RU" altLang="ja-JP" sz="1800" dirty="0"/>
              <a:t>кроме Японии, не являются </a:t>
            </a:r>
            <a:r>
              <a:rPr lang="ru-RU" altLang="ja-JP" sz="1800" dirty="0" smtClean="0"/>
              <a:t>государствами </a:t>
            </a:r>
            <a:r>
              <a:rPr lang="ru-RU" altLang="ja-JP" sz="1800" dirty="0"/>
              <a:t>с зрелой демократией, </a:t>
            </a:r>
            <a:r>
              <a:rPr lang="ru-RU" altLang="ja-JP" sz="1800" dirty="0" smtClean="0"/>
              <a:t>среди них много развивающихся стран... </a:t>
            </a:r>
            <a:r>
              <a:rPr lang="ru-RU" altLang="ja-JP" sz="1800" u="sng" dirty="0" smtClean="0"/>
              <a:t>Исходя из этого в список партнеров стоит добавить Австралию </a:t>
            </a:r>
            <a:r>
              <a:rPr lang="ru-RU" altLang="ja-JP" sz="1800" u="sng" dirty="0"/>
              <a:t>и </a:t>
            </a:r>
            <a:r>
              <a:rPr lang="ru-RU" altLang="ja-JP" sz="1800" u="sng" dirty="0" smtClean="0"/>
              <a:t>Новую Зеландию </a:t>
            </a:r>
            <a:r>
              <a:rPr lang="ru-RU" altLang="ja-JP" sz="1800" u="sng" dirty="0"/>
              <a:t>... Идея содействия региональному сотрудничеству в Восточной Азии, </a:t>
            </a:r>
            <a:r>
              <a:rPr lang="ru-RU" altLang="ja-JP" sz="1800" u="sng" dirty="0" smtClean="0"/>
              <a:t>сосредоточенная на </a:t>
            </a:r>
            <a:r>
              <a:rPr lang="ru-RU" altLang="ja-JP" sz="1800" u="sng" dirty="0"/>
              <a:t>АСЕАН, </a:t>
            </a:r>
            <a:r>
              <a:rPr lang="ru-RU" altLang="ja-JP" sz="1800" u="sng" dirty="0" smtClean="0"/>
              <a:t>последовательно </a:t>
            </a:r>
            <a:r>
              <a:rPr lang="ru-RU" altLang="ja-JP" sz="1800" u="sng" dirty="0"/>
              <a:t>поддерживается </a:t>
            </a:r>
            <a:r>
              <a:rPr lang="ru-RU" altLang="ja-JP" sz="1800" u="sng" dirty="0" smtClean="0"/>
              <a:t>Японией</a:t>
            </a:r>
            <a:r>
              <a:rPr lang="ru-RU" altLang="ja-JP" sz="1400" u="sng" dirty="0" smtClean="0"/>
              <a:t>.</a:t>
            </a:r>
            <a:endParaRPr lang="ru-RU" altLang="ja-JP" sz="2400" b="0" dirty="0"/>
          </a:p>
          <a:p>
            <a:r>
              <a:rPr lang="ja-JP" altLang="en-US" sz="2400" b="0" dirty="0" smtClean="0"/>
              <a:t>（</a:t>
            </a:r>
            <a:r>
              <a:rPr lang="ru-RU" altLang="ja-JP" sz="2400" b="0" dirty="0" err="1" smtClean="0"/>
              <a:t>Хитоси</a:t>
            </a:r>
            <a:r>
              <a:rPr lang="ru-RU" altLang="ja-JP" sz="2400" b="0" dirty="0" smtClean="0"/>
              <a:t> ТАНАКА «Сила дипломатии», </a:t>
            </a:r>
            <a:r>
              <a:rPr lang="ru-RU" altLang="ja-JP" sz="2400" b="0" dirty="0" err="1" smtClean="0"/>
              <a:t>Нихон</a:t>
            </a:r>
            <a:r>
              <a:rPr lang="ru-RU" altLang="ja-JP" sz="2400" b="0" dirty="0" smtClean="0"/>
              <a:t> </a:t>
            </a:r>
            <a:r>
              <a:rPr lang="ru-RU" altLang="ja-JP" sz="2400" b="0" dirty="0" err="1" smtClean="0"/>
              <a:t>Кэйдзай</a:t>
            </a:r>
            <a:r>
              <a:rPr lang="ru-RU" altLang="ja-JP" sz="2400" b="0" dirty="0" smtClean="0"/>
              <a:t> </a:t>
            </a:r>
            <a:r>
              <a:rPr lang="ru-RU" altLang="ja-JP" sz="2400" b="0" dirty="0" err="1" smtClean="0"/>
              <a:t>Симбун</a:t>
            </a:r>
            <a:r>
              <a:rPr lang="ru-RU" altLang="ja-JP" sz="2400" b="0" dirty="0" smtClean="0"/>
              <a:t>, 2009)</a:t>
            </a:r>
            <a:endParaRPr kumimoji="1" lang="ja-JP" altLang="en-US" sz="24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430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t2.gstatic.com/images?q=tbn:ANd9GcQonjSSE-PcuHIMS9AT_YOnZYImCTj5NfiUmLJIOEwUKWxYTdEM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051" y="57572"/>
            <a:ext cx="3930705" cy="409150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4380" y="429181"/>
            <a:ext cx="7787208" cy="75600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3200" b="1" dirty="0" smtClean="0"/>
              <a:t>４</a:t>
            </a:r>
            <a:r>
              <a:rPr kumimoji="1" lang="ja-JP" altLang="en-US" sz="3200" b="1" dirty="0" smtClean="0"/>
              <a:t>．</a:t>
            </a:r>
            <a:r>
              <a:rPr kumimoji="1" lang="ru-RU" altLang="ja-JP" sz="3200" b="1" dirty="0" smtClean="0"/>
              <a:t>Создание </a:t>
            </a:r>
            <a:r>
              <a:rPr kumimoji="1" lang="ja-JP" altLang="en-US" sz="3200" b="1" dirty="0" smtClean="0"/>
              <a:t>「</a:t>
            </a:r>
            <a:r>
              <a:rPr kumimoji="1" lang="ru-RU" altLang="ja-JP" sz="3200" b="1" dirty="0" smtClean="0"/>
              <a:t>Дуги свободы и процветания</a:t>
            </a:r>
            <a:r>
              <a:rPr kumimoji="1" lang="ja-JP" altLang="en-US" sz="3200" b="1" dirty="0" smtClean="0"/>
              <a:t>」</a:t>
            </a:r>
            <a:endParaRPr kumimoji="1" lang="ja-JP" altLang="en-US" sz="32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556792"/>
            <a:ext cx="8496944" cy="5184576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lang="ru-RU" altLang="ja-JP" sz="2400" dirty="0" smtClean="0"/>
              <a:t>Выступление министра иностранных дел АСО Таро (30 ноября 2006)</a:t>
            </a:r>
            <a:endParaRPr lang="en-US" altLang="ja-JP" sz="2400" dirty="0"/>
          </a:p>
          <a:p>
            <a:r>
              <a:rPr lang="ru-RU" b="0" dirty="0" smtClean="0"/>
              <a:t>Основой </a:t>
            </a:r>
            <a:r>
              <a:rPr lang="ru-RU" b="0" dirty="0"/>
              <a:t>японской дипломатии является укрепление японско-американского альянса, а затем укрепление отношений с соседними странами, такими как Китай, Корея, Россия. </a:t>
            </a:r>
            <a:r>
              <a:rPr lang="ru-RU" b="0" dirty="0" smtClean="0"/>
              <a:t>– Эта идея не нуждается в повторении. </a:t>
            </a:r>
            <a:r>
              <a:rPr lang="ru-RU" b="0" dirty="0"/>
              <a:t>То, что я хотел бы рассказать вам на этот </a:t>
            </a:r>
            <a:r>
              <a:rPr lang="ru-RU" b="0" dirty="0" smtClean="0"/>
              <a:t>раз, – </a:t>
            </a:r>
            <a:r>
              <a:rPr lang="ru-RU" u="sng" dirty="0" smtClean="0"/>
              <a:t>добавить </a:t>
            </a:r>
            <a:r>
              <a:rPr lang="ru-RU" u="sng" dirty="0"/>
              <a:t>еще одну </a:t>
            </a:r>
            <a:r>
              <a:rPr lang="ru-RU" u="sng" dirty="0" smtClean="0"/>
              <a:t>новую ось в японскую дипломатию</a:t>
            </a:r>
            <a:r>
              <a:rPr lang="ru-RU" b="0" dirty="0" smtClean="0"/>
              <a:t>.</a:t>
            </a:r>
            <a:r>
              <a:rPr lang="ru-RU" b="0" dirty="0"/>
              <a:t/>
            </a:r>
            <a:br>
              <a:rPr lang="ru-RU" b="0" dirty="0"/>
            </a:br>
            <a:r>
              <a:rPr lang="ru-RU" b="0" dirty="0"/>
              <a:t>Во-первых, демократия, свобода, права человека, верховенство закона и рыночная экономика. </a:t>
            </a:r>
            <a:r>
              <a:rPr lang="ru-RU" b="0" dirty="0" smtClean="0"/>
              <a:t>«Ценностно-ориентированная дипломатия» подчеркивает такие </a:t>
            </a:r>
            <a:r>
              <a:rPr lang="ru-RU" b="0" dirty="0"/>
              <a:t>«</a:t>
            </a:r>
            <a:r>
              <a:rPr lang="ru-RU" b="0" dirty="0" smtClean="0"/>
              <a:t>универсальные ценности» </a:t>
            </a:r>
            <a:r>
              <a:rPr lang="ru-RU" b="0" dirty="0"/>
              <a:t>в продвижении дипломатии.</a:t>
            </a:r>
            <a:br>
              <a:rPr lang="ru-RU" b="0" dirty="0"/>
            </a:br>
            <a:r>
              <a:rPr lang="ru-RU" b="0" dirty="0"/>
              <a:t>Во-вторых, это </a:t>
            </a:r>
            <a:r>
              <a:rPr lang="ru-RU" b="0" dirty="0" smtClean="0"/>
              <a:t>развивающиеся демократические страны, которые выросли вокруг евразийского континента. </a:t>
            </a:r>
            <a:r>
              <a:rPr lang="ru-RU" b="0" dirty="0"/>
              <a:t>Мы </a:t>
            </a:r>
            <a:r>
              <a:rPr lang="ru-RU" b="0" dirty="0" smtClean="0"/>
              <a:t>хотим соединить их в пояс и создать «Дугу свободы </a:t>
            </a:r>
            <a:r>
              <a:rPr lang="ru-RU" b="0" dirty="0"/>
              <a:t>и процветания</a:t>
            </a:r>
            <a:r>
              <a:rPr lang="ru-RU" dirty="0" smtClean="0"/>
              <a:t>».</a:t>
            </a:r>
            <a:endParaRPr lang="ja-JP" altLang="en-US" b="0" dirty="0"/>
          </a:p>
          <a:p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649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korsunov_vi\Desktop\Рисунок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65324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  <p:sp>
        <p:nvSpPr>
          <p:cNvPr id="3" name="TextBox 2"/>
          <p:cNvSpPr txBox="1"/>
          <p:nvPr/>
        </p:nvSpPr>
        <p:spPr>
          <a:xfrm>
            <a:off x="2339752" y="332656"/>
            <a:ext cx="46085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Дуга свободы и процветания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400744" y="883722"/>
            <a:ext cx="2179368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Расширяющиеся горизонты</a:t>
            </a:r>
          </a:p>
          <a:p>
            <a:pPr algn="ctr"/>
            <a:r>
              <a:rPr lang="ru-RU" sz="1100" dirty="0" smtClean="0"/>
              <a:t>дипломатии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08556" y="4653136"/>
            <a:ext cx="1800200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Стабилизация обстановки</a:t>
            </a:r>
          </a:p>
          <a:p>
            <a:pPr algn="ctr"/>
            <a:r>
              <a:rPr lang="ru-RU" sz="1100" dirty="0" smtClean="0"/>
              <a:t>в Афганистане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02951" y="3903537"/>
            <a:ext cx="1800200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Поддержка восстановления Ирака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3529" y="3250763"/>
            <a:ext cx="307721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Поддержка мирного урегулирования и восстановления стран бывшей Югославии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56725" y="5181118"/>
            <a:ext cx="172338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Стратегическое сотрудничество с самой большой демократией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25680" y="5735115"/>
            <a:ext cx="3050776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Поддержка выхода из финансового кризиса конца 90х годов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97354" y="4965674"/>
            <a:ext cx="264516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АСЕАН: экономическое процветание и процветание мира через демократию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4282" y="2643182"/>
            <a:ext cx="3320918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Стабилизация стран ГУАМ (Грузия, Украина, </a:t>
            </a:r>
            <a:r>
              <a:rPr lang="ru-RU" sz="1100" dirty="0" err="1" smtClean="0"/>
              <a:t>Азербаджан</a:t>
            </a:r>
            <a:r>
              <a:rPr lang="ru-RU" sz="1100" dirty="0" smtClean="0"/>
              <a:t>, Молдова, поддержка выбора демократии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3388" y="2149404"/>
            <a:ext cx="2645168" cy="43088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Поддержка стран, в конце 90х двинувшихся к демократии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9512" y="1820193"/>
            <a:ext cx="2844316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Сотрудничество Японии с ЕС и НАТО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56176" y="4125153"/>
            <a:ext cx="1944216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Япония и</a:t>
            </a:r>
            <a:endParaRPr lang="en-US" sz="1100" dirty="0" smtClean="0"/>
          </a:p>
          <a:p>
            <a:pPr algn="ctr"/>
            <a:r>
              <a:rPr lang="ru-RU" sz="1100" dirty="0" smtClean="0"/>
              <a:t>Камбоджа, Лаос и Вьетнам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309779" y="1878258"/>
            <a:ext cx="2521498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Центральная Азия + Япония. Диалог о развитии регионального сотрудничества и развития государственности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255842" y="1350833"/>
            <a:ext cx="1728192" cy="9387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Общие ценности (свобода, демократия, права человека, главенство закона.</a:t>
            </a:r>
            <a:br>
              <a:rPr lang="ru-RU" sz="1100" dirty="0" smtClean="0"/>
            </a:br>
            <a:r>
              <a:rPr lang="ru-RU" sz="1100" dirty="0" smtClean="0"/>
              <a:t>Пацифизм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433908" y="2882123"/>
            <a:ext cx="1388752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Партнерство для развития демократии</a:t>
            </a:r>
          </a:p>
        </p:txBody>
      </p:sp>
    </p:spTree>
    <p:extLst>
      <p:ext uri="{BB962C8B-B14F-4D97-AF65-F5344CB8AC3E}">
        <p14:creationId xmlns:p14="http://schemas.microsoft.com/office/powerpoint/2010/main" val="11784588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://t3.gstatic.com/images?q=tbn:ANd9GcTQSVLGRjuggitiT4weNh1fbY7QYSY75IjlKVegVZR0HgDv9zzlNg"/>
          <p:cNvPicPr>
            <a:picLocks noChangeAspect="1" noChangeArrowheads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823" y="2132856"/>
            <a:ext cx="7105822" cy="471147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355160" cy="972026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ru-RU" altLang="ja-JP" sz="2800" b="1" dirty="0" smtClean="0"/>
              <a:t>Стратегия заместителя министра иностранных дел </a:t>
            </a:r>
            <a:r>
              <a:rPr kumimoji="1" lang="ru-RU" altLang="ja-JP" sz="2800" b="1" dirty="0" err="1" smtClean="0"/>
              <a:t>сётаро</a:t>
            </a:r>
            <a:r>
              <a:rPr kumimoji="1" lang="ru-RU" altLang="ja-JP" sz="2800" b="1" dirty="0" smtClean="0"/>
              <a:t> яти</a:t>
            </a:r>
            <a:endParaRPr kumimoji="1" lang="ja-JP" altLang="en-US" sz="28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4616"/>
          </a:xfrm>
        </p:spPr>
        <p:txBody>
          <a:bodyPr>
            <a:noAutofit/>
          </a:bodyPr>
          <a:lstStyle/>
          <a:p>
            <a:r>
              <a:rPr lang="ru-RU" sz="1600" dirty="0" smtClean="0"/>
              <a:t> </a:t>
            </a:r>
            <a:r>
              <a:rPr lang="ru-RU" sz="1600" b="0" dirty="0" smtClean="0"/>
              <a:t>Основываясь </a:t>
            </a:r>
            <a:r>
              <a:rPr lang="ru-RU" sz="1600" b="0" dirty="0"/>
              <a:t>на </a:t>
            </a:r>
            <a:r>
              <a:rPr lang="ru-RU" sz="1600" b="0" dirty="0" smtClean="0"/>
              <a:t>стратегическом мышлении я </a:t>
            </a:r>
            <a:r>
              <a:rPr lang="ru-RU" sz="1600" b="0" dirty="0"/>
              <a:t>думал, что расширение горизонта дипломатии важно</a:t>
            </a:r>
            <a:r>
              <a:rPr lang="ru-RU" sz="1600" b="0" dirty="0" smtClean="0"/>
              <a:t>, </a:t>
            </a:r>
            <a:r>
              <a:rPr lang="ru-RU" sz="1600" b="0" dirty="0"/>
              <a:t>и поговорил с министром иностранных дел </a:t>
            </a:r>
            <a:r>
              <a:rPr lang="ru-RU" sz="1600" b="0" dirty="0" err="1"/>
              <a:t>Асо</a:t>
            </a:r>
            <a:r>
              <a:rPr lang="ru-RU" sz="1600" b="0" dirty="0"/>
              <a:t> о </a:t>
            </a:r>
            <a:r>
              <a:rPr lang="ru-RU" sz="1600" b="0" dirty="0" smtClean="0"/>
              <a:t>идее «Дуги свободы </a:t>
            </a:r>
            <a:r>
              <a:rPr lang="ru-RU" sz="1600" b="0" dirty="0"/>
              <a:t>и </a:t>
            </a:r>
            <a:r>
              <a:rPr lang="ru-RU" sz="1600" b="0" dirty="0" smtClean="0"/>
              <a:t>процветания», </a:t>
            </a:r>
            <a:r>
              <a:rPr lang="ru-RU" sz="1600" b="0" dirty="0"/>
              <a:t>которую я </a:t>
            </a:r>
            <a:r>
              <a:rPr lang="ru-RU" sz="1600" b="0" dirty="0" smtClean="0"/>
              <a:t>вынашивал ранее. Мы решили это обязательно сделать, и опираясь на концепцию </a:t>
            </a:r>
            <a:r>
              <a:rPr lang="ru-RU" sz="1600" b="0" dirty="0"/>
              <a:t>«</a:t>
            </a:r>
            <a:r>
              <a:rPr lang="ru-RU" sz="1600" b="0" dirty="0" smtClean="0"/>
              <a:t>расширения горизонта </a:t>
            </a:r>
            <a:r>
              <a:rPr lang="ru-RU" sz="1600" b="0" dirty="0"/>
              <a:t>дипломатии» неоднократно </a:t>
            </a:r>
            <a:r>
              <a:rPr lang="ru-RU" sz="1600" b="0" dirty="0" smtClean="0"/>
              <a:t>обсуждали её и представили </a:t>
            </a:r>
            <a:r>
              <a:rPr lang="ru-RU" sz="1600" b="0" dirty="0"/>
              <a:t>результаты министру иностранных дел </a:t>
            </a:r>
            <a:r>
              <a:rPr lang="ru-RU" sz="1600" b="0" dirty="0" err="1" smtClean="0"/>
              <a:t>Асо</a:t>
            </a:r>
            <a:r>
              <a:rPr lang="ru-RU" sz="1600" b="0" dirty="0" smtClean="0"/>
              <a:t>...</a:t>
            </a:r>
            <a:r>
              <a:rPr lang="ru-RU" sz="1600" b="0" dirty="0"/>
              <a:t/>
            </a:r>
            <a:br>
              <a:rPr lang="ru-RU" sz="1600" b="0" dirty="0"/>
            </a:br>
            <a:r>
              <a:rPr lang="ru-RU" sz="1600" b="0" dirty="0" smtClean="0"/>
              <a:t>Как результат, никакая из стран не отказывалась от </a:t>
            </a:r>
            <a:r>
              <a:rPr lang="ru-RU" sz="1600" b="0" dirty="0"/>
              <a:t>такого мышления, а из стран Центральной и Восточной Европы, стран Центральной Азии, стран Ближнего </a:t>
            </a:r>
            <a:r>
              <a:rPr lang="ru-RU" sz="1600" b="0" dirty="0" smtClean="0"/>
              <a:t>Востока доносилось мнение «Впервые Япония нами заинтересовалась». Представители европейских стран сказали, что это такая же идея, какая была у них. </a:t>
            </a:r>
            <a:r>
              <a:rPr lang="ru-RU" sz="1600" u="sng" dirty="0" smtClean="0"/>
              <a:t>Некоторые </a:t>
            </a:r>
            <a:r>
              <a:rPr lang="ru-RU" sz="1600" u="sng" dirty="0"/>
              <a:t>представители секретариата НАТО сказали: «Соединенные Штаты </a:t>
            </a:r>
            <a:r>
              <a:rPr lang="ru-RU" sz="1600" u="sng" dirty="0" smtClean="0"/>
              <a:t>ушли </a:t>
            </a:r>
            <a:r>
              <a:rPr lang="ru-RU" sz="1600" u="sng" dirty="0"/>
              <a:t>из Центральной Азии и </a:t>
            </a:r>
            <a:r>
              <a:rPr lang="ru-RU" sz="1600" u="sng" dirty="0" smtClean="0"/>
              <a:t>она стала нашей зоной потерянного влияния, где продвинулись и закрепились Китай </a:t>
            </a:r>
            <a:r>
              <a:rPr lang="ru-RU" sz="1600" u="sng" dirty="0"/>
              <a:t>и </a:t>
            </a:r>
            <a:r>
              <a:rPr lang="ru-RU" sz="1600" u="sng" dirty="0" smtClean="0"/>
              <a:t>Россия. </a:t>
            </a:r>
            <a:r>
              <a:rPr lang="ru-RU" sz="1600" u="sng" dirty="0"/>
              <a:t>Некоторые люди ответили, что Япония, НАТО и ЕС имеют возможность сотрудничать для развития стран </a:t>
            </a:r>
            <a:r>
              <a:rPr lang="ru-RU" sz="1600" u="sng" dirty="0" smtClean="0"/>
              <a:t>Центральной Азии</a:t>
            </a:r>
            <a:r>
              <a:rPr kumimoji="1" lang="ru-RU" altLang="ja-JP" sz="2400" u="sng" dirty="0" smtClean="0"/>
              <a:t>.</a:t>
            </a:r>
          </a:p>
          <a:p>
            <a:r>
              <a:rPr lang="ja-JP" altLang="en-US" sz="2400" b="0" dirty="0"/>
              <a:t>　</a:t>
            </a:r>
            <a:r>
              <a:rPr lang="ru-RU" altLang="ja-JP" sz="2400" b="0" dirty="0" err="1" smtClean="0"/>
              <a:t>Сётаро</a:t>
            </a:r>
            <a:r>
              <a:rPr lang="ru-RU" altLang="ja-JP" sz="2400" b="0" dirty="0" smtClean="0"/>
              <a:t> ЯТИ «Стратегия и сознание дипломатии», </a:t>
            </a:r>
            <a:r>
              <a:rPr lang="ru-RU" altLang="ja-JP" sz="2400" b="0" dirty="0" err="1" smtClean="0"/>
              <a:t>Санкэй</a:t>
            </a:r>
            <a:r>
              <a:rPr lang="ru-RU" altLang="ja-JP" sz="2400" b="0" dirty="0" smtClean="0"/>
              <a:t> </a:t>
            </a:r>
            <a:r>
              <a:rPr lang="ru-RU" altLang="ja-JP" sz="2400" b="0" dirty="0" err="1" smtClean="0"/>
              <a:t>Симбун</a:t>
            </a:r>
            <a:r>
              <a:rPr lang="ru-RU" altLang="ja-JP" sz="2400" b="0" dirty="0" smtClean="0"/>
              <a:t>, 2009</a:t>
            </a:r>
            <a:endParaRPr kumimoji="1" lang="ja-JP" altLang="en-US" sz="24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765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t1.gstatic.com/images?q=tbn:ANd9GcQGS-rhfll7NQzB148dUL8GmkDZ_D6RETRKJVGT6wwXUYLKzyWhQQ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257989"/>
            <a:ext cx="4051523" cy="560001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368742"/>
            <a:ext cx="7643192" cy="683994"/>
          </a:xfrm>
        </p:spPr>
        <p:txBody>
          <a:bodyPr>
            <a:noAutofit/>
          </a:bodyPr>
          <a:lstStyle/>
          <a:p>
            <a:pPr algn="ctr"/>
            <a:r>
              <a:rPr kumimoji="1" lang="ru-RU" altLang="ja-JP" sz="2000" b="1" dirty="0" smtClean="0"/>
              <a:t>Стратегия </a:t>
            </a:r>
            <a:r>
              <a:rPr kumimoji="1" lang="ru-RU" altLang="ja-JP" sz="2000" b="1" dirty="0" err="1" smtClean="0"/>
              <a:t>нобухацу</a:t>
            </a:r>
            <a:r>
              <a:rPr kumimoji="1" lang="ru-RU" altLang="ja-JP" sz="2000" b="1" dirty="0" smtClean="0"/>
              <a:t> </a:t>
            </a:r>
            <a:r>
              <a:rPr kumimoji="1" lang="ru-RU" altLang="ja-JP" sz="2000" b="1" dirty="0" err="1" smtClean="0"/>
              <a:t>канэхара</a:t>
            </a:r>
            <a:r>
              <a:rPr kumimoji="1" lang="ru-RU" altLang="ja-JP" sz="2000" b="1" dirty="0" smtClean="0"/>
              <a:t>, главы </a:t>
            </a:r>
            <a:r>
              <a:rPr lang="ru-RU" sz="2000" dirty="0"/>
              <a:t>отдела общих дел </a:t>
            </a:r>
            <a:r>
              <a:rPr lang="ru-RU" sz="2000" dirty="0" smtClean="0"/>
              <a:t>бюро </a:t>
            </a:r>
            <a:r>
              <a:rPr lang="ru-RU" sz="2000" dirty="0"/>
              <a:t>внешней </a:t>
            </a:r>
            <a:r>
              <a:rPr lang="ru-RU" sz="2000" dirty="0" smtClean="0"/>
              <a:t>политики</a:t>
            </a:r>
            <a:endParaRPr kumimoji="1" lang="ja-JP" altLang="en-US" sz="20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052736"/>
            <a:ext cx="8496944" cy="5544616"/>
          </a:xfrm>
        </p:spPr>
        <p:txBody>
          <a:bodyPr>
            <a:normAutofit fontScale="85000" lnSpcReduction="20000"/>
          </a:bodyPr>
          <a:lstStyle/>
          <a:p>
            <a:r>
              <a:rPr lang="ru-RU" sz="2400" b="0" dirty="0" smtClean="0"/>
              <a:t>Итак</a:t>
            </a:r>
            <a:r>
              <a:rPr lang="ru-RU" sz="2400" b="0" dirty="0"/>
              <a:t>, как вы строите японскую стратегию </a:t>
            </a:r>
            <a:r>
              <a:rPr lang="ru-RU" sz="2400" b="0" dirty="0" smtClean="0"/>
              <a:t>– дипломатическую </a:t>
            </a:r>
            <a:r>
              <a:rPr lang="ru-RU" sz="2400" b="0" dirty="0"/>
              <a:t>стратегию?</a:t>
            </a:r>
            <a:br>
              <a:rPr lang="ru-RU" sz="2400" b="0" dirty="0"/>
            </a:br>
            <a:r>
              <a:rPr lang="ru-RU" sz="2400" b="0" dirty="0"/>
              <a:t>Во-первых, это Соединенные Штаты. ... Япония не может гарантировать безопасность сама по себе, альянс с Соединенными Штатами становится </a:t>
            </a:r>
            <a:r>
              <a:rPr lang="ru-RU" sz="2400" b="0" dirty="0" smtClean="0"/>
              <a:t>жизненно необходимым. «Настоящий друг» </a:t>
            </a:r>
            <a:r>
              <a:rPr lang="ru-RU" sz="2400" b="0" dirty="0"/>
              <a:t>- это только Соединенные </a:t>
            </a:r>
            <a:r>
              <a:rPr lang="ru-RU" sz="2400" b="0" dirty="0" smtClean="0"/>
              <a:t>Штаты...</a:t>
            </a:r>
            <a:r>
              <a:rPr lang="ru-RU" sz="2400" b="0" dirty="0"/>
              <a:t/>
            </a:r>
            <a:br>
              <a:rPr lang="ru-RU" sz="2400" b="0" dirty="0"/>
            </a:br>
            <a:r>
              <a:rPr lang="ru-RU" sz="2400" b="0" dirty="0"/>
              <a:t>Во-вторых, важно иметь отношения с </a:t>
            </a:r>
            <a:r>
              <a:rPr lang="ru-RU" sz="2400" b="0" dirty="0" smtClean="0"/>
              <a:t>союзом США </a:t>
            </a:r>
            <a:r>
              <a:rPr lang="ru-RU" sz="2400" b="0" dirty="0"/>
              <a:t>Америки и Южной Кореей и Австралией, которые являются развитыми демократическими странами в Азиатско-Тихоокеанском регионе. </a:t>
            </a:r>
            <a:r>
              <a:rPr lang="ru-RU" sz="2400" b="0" dirty="0" smtClean="0"/>
              <a:t>Демократический алмаз безопасности из четырех стран – Японии</a:t>
            </a:r>
            <a:r>
              <a:rPr lang="ru-RU" sz="2400" b="0" dirty="0"/>
              <a:t>, США, Австралии и Кореи, то есть </a:t>
            </a:r>
            <a:r>
              <a:rPr lang="ru-RU" sz="2400" b="0" dirty="0" smtClean="0"/>
              <a:t>стратегических районов, </a:t>
            </a:r>
            <a:r>
              <a:rPr lang="ru-RU" sz="2400" b="0" dirty="0"/>
              <a:t>в настоящее время </a:t>
            </a:r>
            <a:r>
              <a:rPr lang="ru-RU" sz="2400" b="0" dirty="0" smtClean="0"/>
              <a:t>имеет огромный вес </a:t>
            </a:r>
            <a:r>
              <a:rPr lang="ru-RU" sz="2400" b="0" dirty="0"/>
              <a:t>в западной части Тихого </a:t>
            </a:r>
            <a:r>
              <a:rPr lang="ru-RU" sz="2400" b="0" dirty="0" smtClean="0"/>
              <a:t>океана...</a:t>
            </a:r>
            <a:r>
              <a:rPr lang="ru-RU" sz="2400" b="0" dirty="0"/>
              <a:t/>
            </a:r>
            <a:br>
              <a:rPr lang="ru-RU" sz="2400" b="0" dirty="0"/>
            </a:br>
            <a:r>
              <a:rPr lang="ru-RU" sz="2400" b="0" dirty="0"/>
              <a:t>В-третьих, важна Европа со многими развитыми демократиями. </a:t>
            </a:r>
            <a:r>
              <a:rPr lang="ru-RU" sz="2400" b="0" dirty="0" smtClean="0"/>
              <a:t>Мы разделяем большое количество интересов и ценностных ориентиров с </a:t>
            </a:r>
            <a:r>
              <a:rPr lang="ru-RU" sz="2400" b="0" dirty="0"/>
              <a:t>Европой. ...</a:t>
            </a:r>
            <a:br>
              <a:rPr lang="ru-RU" sz="2400" b="0" dirty="0"/>
            </a:br>
            <a:r>
              <a:rPr lang="ru-RU" sz="2400" u="sng" dirty="0"/>
              <a:t>Чтобы строить долгосрочные и стабильные отношения, необходимо соответствовать фундаментальным интересам и ценностям</a:t>
            </a:r>
            <a:r>
              <a:rPr lang="ru-RU" sz="2400" dirty="0" smtClean="0"/>
              <a:t>.</a:t>
            </a:r>
          </a:p>
          <a:p>
            <a:r>
              <a:rPr lang="ru-RU" altLang="ja-JP" sz="2400" b="0" dirty="0" err="1" smtClean="0"/>
              <a:t>Нобухацу</a:t>
            </a:r>
            <a:r>
              <a:rPr lang="ru-RU" altLang="ja-JP" sz="2400" b="0" dirty="0" smtClean="0"/>
              <a:t> КАНЭХАРА «Стратегическая дипломатия», </a:t>
            </a:r>
            <a:r>
              <a:rPr lang="ru-RU" altLang="ja-JP" sz="2400" b="0" dirty="0" err="1" smtClean="0"/>
              <a:t>Нихон</a:t>
            </a:r>
            <a:r>
              <a:rPr lang="ru-RU" altLang="ja-JP" sz="2400" b="0" dirty="0" smtClean="0"/>
              <a:t> </a:t>
            </a:r>
            <a:r>
              <a:rPr lang="ru-RU" altLang="ja-JP" sz="2400" b="0" dirty="0" err="1" smtClean="0"/>
              <a:t>Кэйдзай</a:t>
            </a:r>
            <a:r>
              <a:rPr lang="ru-RU" altLang="ja-JP" sz="2400" b="0" dirty="0" smtClean="0"/>
              <a:t> </a:t>
            </a:r>
            <a:r>
              <a:rPr lang="ru-RU" altLang="ja-JP" sz="2400" b="0" dirty="0" err="1" smtClean="0"/>
              <a:t>Симбун</a:t>
            </a:r>
            <a:r>
              <a:rPr lang="ru-RU" altLang="ja-JP" sz="2400" b="0" dirty="0" smtClean="0"/>
              <a:t>, 2011</a:t>
            </a:r>
            <a:endParaRPr lang="en-US" altLang="ja-JP" sz="2400" b="0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6219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52718"/>
            <a:ext cx="8280920" cy="756002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200" b="1" dirty="0" smtClean="0"/>
              <a:t>５．</a:t>
            </a:r>
            <a:r>
              <a:rPr kumimoji="1" lang="ru-RU" altLang="ja-JP" sz="3200" b="1" dirty="0" smtClean="0"/>
              <a:t>Установление Порядка в АТР</a:t>
            </a:r>
            <a:endParaRPr kumimoji="1" lang="ja-JP" altLang="en-US" sz="32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314450"/>
            <a:ext cx="8424936" cy="5354910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kumimoji="1" lang="ru-RU" altLang="ja-JP" sz="2400" dirty="0" smtClean="0"/>
              <a:t>Выступление министра иностранных дел </a:t>
            </a:r>
            <a:r>
              <a:rPr kumimoji="1" lang="ru-RU" altLang="ja-JP" sz="2400" dirty="0" err="1" smtClean="0"/>
              <a:t>Сэйдзи</a:t>
            </a:r>
            <a:r>
              <a:rPr kumimoji="1" lang="ru-RU" altLang="ja-JP" sz="2400" dirty="0" smtClean="0"/>
              <a:t> МАЭХАРА</a:t>
            </a:r>
            <a:r>
              <a:rPr lang="ru-RU" altLang="ja-JP" sz="2400" dirty="0" smtClean="0"/>
              <a:t> (5 октября 2010)</a:t>
            </a:r>
            <a:endParaRPr kumimoji="1" lang="en-US" altLang="ja-JP" sz="2400" dirty="0"/>
          </a:p>
          <a:p>
            <a:r>
              <a:rPr lang="ru-RU" sz="1800" b="0" dirty="0" smtClean="0"/>
              <a:t>Я </a:t>
            </a:r>
            <a:r>
              <a:rPr lang="ru-RU" sz="1800" b="0" dirty="0"/>
              <a:t>хотел бы </a:t>
            </a:r>
            <a:r>
              <a:rPr lang="ru-RU" sz="1800" b="0" dirty="0" smtClean="0"/>
              <a:t>рассказать вам о том, как я веду дипломатию, после назначения министром </a:t>
            </a:r>
            <a:r>
              <a:rPr lang="ru-RU" sz="1800" b="0" dirty="0"/>
              <a:t>иностранных дел </a:t>
            </a:r>
            <a:r>
              <a:rPr lang="ru-RU" sz="1800" b="0" dirty="0" smtClean="0"/>
              <a:t>премьер-министром </a:t>
            </a:r>
            <a:r>
              <a:rPr lang="ru-RU" sz="1800" b="0" dirty="0" err="1" smtClean="0"/>
              <a:t>Наото</a:t>
            </a:r>
            <a:r>
              <a:rPr lang="ru-RU" sz="1800" b="0" dirty="0" smtClean="0"/>
              <a:t> КАН. </a:t>
            </a:r>
            <a:r>
              <a:rPr lang="ru-RU" sz="1800" b="0" dirty="0"/>
              <a:t>Конечно, я не буду </a:t>
            </a:r>
            <a:r>
              <a:rPr lang="ru-RU" sz="1800" b="0" dirty="0" smtClean="0"/>
              <a:t>говорить о неинтересных вещах </a:t>
            </a:r>
            <a:r>
              <a:rPr lang="ru-RU" sz="1800" b="0" dirty="0"/>
              <a:t>(смеется). Самое главное, что дипломатия </a:t>
            </a:r>
            <a:r>
              <a:rPr lang="ru-RU" sz="1800" b="0" dirty="0" smtClean="0"/>
              <a:t>означает, это то, что </a:t>
            </a:r>
            <a:r>
              <a:rPr lang="ru-RU" sz="1800" b="0" dirty="0"/>
              <a:t>национальная сила страны должна быть поставлена ​​под сомнение, я хотел бы сделать вывод о том, что дипломатия </a:t>
            </a:r>
            <a:r>
              <a:rPr lang="ru-RU" sz="1800" b="0" dirty="0" smtClean="0"/>
              <a:t>не может выходить за пределы своих возможностей.</a:t>
            </a:r>
            <a:r>
              <a:rPr lang="ru-RU" sz="1800" b="0" dirty="0"/>
              <a:t/>
            </a:r>
            <a:br>
              <a:rPr lang="ru-RU" sz="1800" b="0" dirty="0"/>
            </a:br>
            <a:r>
              <a:rPr lang="ru-RU" sz="1800" b="0" dirty="0"/>
              <a:t>Поэтому я заявляю, что буду продвигать экономическую дипломатию в качестве основы моей дипломатии. </a:t>
            </a:r>
            <a:r>
              <a:rPr lang="ru-RU" sz="1800" u="sng" dirty="0"/>
              <a:t>Есть три основных столпа экономической дипломатии: первая </a:t>
            </a:r>
            <a:r>
              <a:rPr lang="ru-RU" sz="1800" u="sng" dirty="0" smtClean="0"/>
              <a:t>– это </a:t>
            </a:r>
            <a:r>
              <a:rPr lang="ru-RU" sz="1800" u="sng" dirty="0"/>
              <a:t>попытки создать более свободную торговую систему, вторая </a:t>
            </a:r>
            <a:r>
              <a:rPr lang="ru-RU" sz="1800" u="sng" dirty="0" smtClean="0"/>
              <a:t>– диверсификация </a:t>
            </a:r>
            <a:r>
              <a:rPr lang="ru-RU" sz="1800" u="sng" dirty="0"/>
              <a:t>ресурсов </a:t>
            </a:r>
            <a:r>
              <a:rPr lang="ru-RU" sz="1800" u="sng" dirty="0" smtClean="0"/>
              <a:t>или продовольствия и хеджирование рисков, </a:t>
            </a:r>
            <a:r>
              <a:rPr lang="ru-RU" sz="1800" u="sng" dirty="0"/>
              <a:t>а третья </a:t>
            </a:r>
            <a:r>
              <a:rPr lang="ru-RU" sz="1800" u="sng" dirty="0" smtClean="0"/>
              <a:t>– экспортирование Японией ее отличных технологий </a:t>
            </a:r>
            <a:r>
              <a:rPr lang="ru-RU" sz="1800" u="sng" dirty="0"/>
              <a:t>или </a:t>
            </a:r>
            <a:r>
              <a:rPr lang="ru-RU" sz="1800" u="sng" dirty="0" smtClean="0"/>
              <a:t>инфраструктуры</a:t>
            </a:r>
            <a:r>
              <a:rPr lang="ru-RU" sz="1800" b="0" dirty="0" smtClean="0"/>
              <a:t>.</a:t>
            </a:r>
            <a:endParaRPr kumimoji="1" lang="ja-JP" altLang="en-US" sz="18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4143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（写真1）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149080"/>
            <a:ext cx="2875246" cy="191683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056784" cy="1332066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ja-JP" sz="2800" b="1" dirty="0" smtClean="0"/>
              <a:t>«Четыре столпа» экономической дипломатии министра иностранных дел </a:t>
            </a:r>
            <a:r>
              <a:rPr lang="ru-RU" altLang="ja-JP" sz="2800" b="1" dirty="0" err="1" smtClean="0"/>
              <a:t>маэхары</a:t>
            </a:r>
            <a:endParaRPr kumimoji="1" lang="ja-JP" altLang="en-US" sz="28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3568" y="1772816"/>
            <a:ext cx="7128792" cy="4373563"/>
          </a:xfrm>
        </p:spPr>
        <p:txBody>
          <a:bodyPr/>
          <a:lstStyle/>
          <a:p>
            <a:pPr marL="457200" indent="-457200">
              <a:buFont typeface="+mj-ea"/>
              <a:buAutoNum type="circleNumDbPlain"/>
            </a:pPr>
            <a:r>
              <a:rPr kumimoji="1" lang="ru-RU" altLang="ja-JP" sz="2800" b="0" dirty="0" smtClean="0"/>
              <a:t>Создание более свободной системы торговли</a:t>
            </a:r>
            <a:endParaRPr kumimoji="1" lang="en-US" altLang="ja-JP" sz="2800" b="0" dirty="0"/>
          </a:p>
          <a:p>
            <a:pPr marL="457200" indent="-457200">
              <a:buFont typeface="+mj-ea"/>
              <a:buAutoNum type="circleNumDbPlain"/>
            </a:pPr>
            <a:r>
              <a:rPr lang="ru-RU" altLang="ja-JP" sz="2800" b="0" dirty="0" smtClean="0"/>
              <a:t>Диверсификация ресурсов, энергии, продовольствия</a:t>
            </a:r>
            <a:endParaRPr lang="en-US" altLang="ja-JP" sz="2800" b="0" dirty="0" smtClean="0"/>
          </a:p>
          <a:p>
            <a:pPr marL="457200" indent="-457200">
              <a:buFont typeface="+mj-ea"/>
              <a:buAutoNum type="circleNumDbPlain"/>
            </a:pPr>
            <a:r>
              <a:rPr kumimoji="1" lang="ru-RU" altLang="ja-JP" sz="2800" b="0" dirty="0" smtClean="0"/>
              <a:t>Развитие инфраструктуры в </a:t>
            </a:r>
            <a:r>
              <a:rPr lang="ru-RU" altLang="ja-JP" sz="2800" b="0" dirty="0" smtClean="0"/>
              <a:t>зарубежных</a:t>
            </a:r>
            <a:r>
              <a:rPr kumimoji="1" lang="ru-RU" altLang="ja-JP" sz="2800" b="0" dirty="0" smtClean="0"/>
              <a:t> странах</a:t>
            </a:r>
            <a:endParaRPr kumimoji="1" lang="en-US" altLang="ja-JP" sz="2800" b="0" dirty="0" smtClean="0"/>
          </a:p>
          <a:p>
            <a:pPr marL="457200" indent="-457200">
              <a:buFont typeface="+mj-ea"/>
              <a:buAutoNum type="circleNumDbPlain"/>
            </a:pPr>
            <a:r>
              <a:rPr lang="ru-RU" altLang="ja-JP" sz="2800" b="0" dirty="0" smtClean="0"/>
              <a:t>Туристическая нация</a:t>
            </a:r>
            <a:endParaRPr kumimoji="1" lang="en-US" altLang="ja-JP" sz="2800" b="0" dirty="0"/>
          </a:p>
          <a:p>
            <a:pPr marL="457200" indent="-457200">
              <a:buFont typeface="+mj-ea"/>
              <a:buAutoNum type="circleNumDbPlain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769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707088" cy="68399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ru-RU" altLang="ja-JP" sz="2800" b="1" dirty="0" smtClean="0"/>
              <a:t>Дипломатия в АТР министра </a:t>
            </a:r>
            <a:r>
              <a:rPr kumimoji="1" lang="ru-RU" altLang="ja-JP" sz="2800" b="1" dirty="0" err="1" smtClean="0"/>
              <a:t>МаэхарА</a:t>
            </a:r>
            <a:endParaRPr kumimoji="1" lang="ja-JP" altLang="en-US" sz="28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980728"/>
            <a:ext cx="8640960" cy="5544616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kumimoji="1" lang="ru-RU" altLang="ja-JP" sz="2400" dirty="0" smtClean="0"/>
              <a:t>Выступление министра </a:t>
            </a:r>
            <a:r>
              <a:rPr kumimoji="1" lang="ru-RU" altLang="ja-JP" sz="2400" dirty="0" err="1" smtClean="0"/>
              <a:t>Маэхара</a:t>
            </a:r>
            <a:r>
              <a:rPr kumimoji="1" lang="ru-RU" altLang="ja-JP" sz="2400" dirty="0" smtClean="0"/>
              <a:t> в Центре стратегических и международных исследований (</a:t>
            </a:r>
            <a:r>
              <a:rPr kumimoji="1" lang="ja-JP" altLang="en-US" sz="2400" dirty="0" smtClean="0"/>
              <a:t>Ｃ</a:t>
            </a:r>
            <a:r>
              <a:rPr kumimoji="1" lang="ja-JP" altLang="en-US" sz="2400" dirty="0"/>
              <a:t>ＳＩ</a:t>
            </a:r>
            <a:r>
              <a:rPr kumimoji="1" lang="ja-JP" altLang="en-US" sz="2400" dirty="0" smtClean="0"/>
              <a:t>Ｓ</a:t>
            </a:r>
            <a:r>
              <a:rPr kumimoji="1" lang="ru-RU" altLang="ja-JP" sz="2400" dirty="0" smtClean="0"/>
              <a:t>), Вашингтон (6 января 2011 года)</a:t>
            </a:r>
            <a:endParaRPr kumimoji="1" lang="en-US" altLang="ja-JP" sz="2400" dirty="0"/>
          </a:p>
          <a:p>
            <a:r>
              <a:rPr lang="ru-RU" sz="1800" b="0" dirty="0" smtClean="0"/>
              <a:t>В </a:t>
            </a:r>
            <a:r>
              <a:rPr lang="ru-RU" sz="1800" b="0" dirty="0"/>
              <a:t>период </a:t>
            </a:r>
            <a:r>
              <a:rPr lang="ru-RU" sz="1800" b="0" dirty="0" smtClean="0"/>
              <a:t>трансформации АТР приоритетная задача, </a:t>
            </a:r>
            <a:r>
              <a:rPr lang="ru-RU" sz="1800" b="0" dirty="0"/>
              <a:t>наложенные на </a:t>
            </a:r>
            <a:r>
              <a:rPr lang="ru-RU" sz="1800" b="0" dirty="0" smtClean="0"/>
              <a:t>нас, </a:t>
            </a:r>
            <a:r>
              <a:rPr lang="ru-RU" sz="1800" b="0" dirty="0"/>
              <a:t>как в Японии, так и в Соединенных Штатах, </a:t>
            </a:r>
            <a:r>
              <a:rPr lang="ru-RU" sz="1800" u="sng" dirty="0" smtClean="0"/>
              <a:t>это всесторонние и всеобъемлющие  усилия по формированию </a:t>
            </a:r>
            <a:r>
              <a:rPr lang="ru-RU" sz="1800" u="sng" dirty="0"/>
              <a:t>нового порядка в </a:t>
            </a:r>
            <a:r>
              <a:rPr lang="ru-RU" sz="1800" u="sng" dirty="0" smtClean="0"/>
              <a:t>регионе</a:t>
            </a:r>
            <a:r>
              <a:rPr lang="ru-RU" sz="1800" b="0" dirty="0" smtClean="0"/>
              <a:t>. </a:t>
            </a:r>
            <a:r>
              <a:rPr lang="ru-RU" sz="1800" b="0" dirty="0"/>
              <a:t>Сейчас ожидания в отношении роли Японии и США растут, и сегодня мы считаем, что наши обязанности серьезны, поскольку нам необходимо создать институциональную основу для региона. </a:t>
            </a:r>
            <a:r>
              <a:rPr lang="ru-RU" sz="1800" u="sng" dirty="0" smtClean="0"/>
              <a:t>Укреплять </a:t>
            </a:r>
            <a:r>
              <a:rPr lang="ru-RU" sz="1800" u="sng" dirty="0"/>
              <a:t>сотрудничество со </a:t>
            </a:r>
            <a:r>
              <a:rPr lang="ru-RU" sz="1800" u="sng" dirty="0" smtClean="0"/>
              <a:t>странами с развитой демократией </a:t>
            </a:r>
            <a:r>
              <a:rPr lang="ru-RU" sz="1800" u="sng" dirty="0"/>
              <a:t>и </a:t>
            </a:r>
            <a:r>
              <a:rPr lang="ru-RU" sz="1800" u="sng" dirty="0" smtClean="0"/>
              <a:t>рыночной экономикой, </a:t>
            </a:r>
            <a:r>
              <a:rPr lang="ru-RU" sz="1800" u="sng" dirty="0"/>
              <a:t>и создать совместную систему </a:t>
            </a:r>
            <a:r>
              <a:rPr lang="ru-RU" sz="1800" u="sng" dirty="0" smtClean="0"/>
              <a:t>безопасности </a:t>
            </a:r>
            <a:r>
              <a:rPr lang="ru-RU" sz="1800" u="sng" dirty="0"/>
              <a:t>и экономики</a:t>
            </a:r>
            <a:r>
              <a:rPr lang="ru-RU" sz="1800" b="0" dirty="0"/>
              <a:t>. </a:t>
            </a:r>
            <a:r>
              <a:rPr lang="ru-RU" sz="1800" b="0" dirty="0" smtClean="0"/>
              <a:t>Одним из </a:t>
            </a:r>
            <a:r>
              <a:rPr lang="ru-RU" sz="1800" b="0" dirty="0"/>
              <a:t>усилий для этого является укрепление сети в Азиатско-Тихоокеанском регионе. </a:t>
            </a:r>
            <a:r>
              <a:rPr lang="ru-RU" sz="1800" u="sng" dirty="0"/>
              <a:t>Расширение сети стран, разделяющих </a:t>
            </a:r>
            <a:r>
              <a:rPr lang="ru-RU" sz="1800" u="sng" dirty="0" smtClean="0"/>
              <a:t>эти правила</a:t>
            </a:r>
            <a:r>
              <a:rPr lang="ru-RU" sz="1800" u="sng" dirty="0"/>
              <a:t>, приведет к укреплению институциональной основы региона</a:t>
            </a:r>
            <a:r>
              <a:rPr lang="ru-RU" sz="1800" b="0" dirty="0"/>
              <a:t>. В дополнение к таким областям, как бесплатная навигация, права интеллектуальной собственности, открытое небо и </a:t>
            </a:r>
            <a:r>
              <a:rPr lang="ru-RU" sz="1800" b="0" dirty="0" smtClean="0"/>
              <a:t>т.д., мы </a:t>
            </a:r>
            <a:r>
              <a:rPr lang="ru-RU" sz="1800" b="0" dirty="0"/>
              <a:t>также должны </a:t>
            </a:r>
            <a:r>
              <a:rPr lang="ru-RU" sz="1800" b="0" dirty="0" smtClean="0"/>
              <a:t>создать новые </a:t>
            </a:r>
            <a:r>
              <a:rPr lang="ru-RU" sz="1800" b="0" dirty="0"/>
              <a:t>правила в </a:t>
            </a:r>
            <a:r>
              <a:rPr lang="ru-RU" sz="1800" b="0" dirty="0" smtClean="0"/>
              <a:t>таких новых областях, как космическое пространство </a:t>
            </a:r>
            <a:r>
              <a:rPr lang="ru-RU" sz="1800" b="0" dirty="0"/>
              <a:t>и </a:t>
            </a:r>
            <a:r>
              <a:rPr lang="ru-RU" sz="1800" b="0" dirty="0" smtClean="0"/>
              <a:t>киберпространство.</a:t>
            </a:r>
            <a:endParaRPr kumimoji="1" lang="ja-JP" altLang="en-US" sz="18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030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756002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ja-JP" altLang="en-US" sz="3200" b="1" dirty="0" smtClean="0"/>
              <a:t>１．</a:t>
            </a:r>
            <a:r>
              <a:rPr kumimoji="1" lang="ru-RU" altLang="ja-JP" sz="3200" b="1" dirty="0" smtClean="0"/>
              <a:t>Глобализация японской дипломатии</a:t>
            </a:r>
            <a:endParaRPr kumimoji="1" lang="ja-JP" altLang="en-US" sz="32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340768"/>
            <a:ext cx="8352928" cy="532859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lang="ru-RU" altLang="ja-JP" sz="2400" dirty="0" smtClean="0"/>
              <a:t>Установление «Трех принципов» японской дипломатии в 1957 году</a:t>
            </a:r>
            <a:endParaRPr lang="en-US" altLang="ja-JP" sz="2400" dirty="0"/>
          </a:p>
          <a:p>
            <a:r>
              <a:rPr lang="ja-JP" altLang="en-US" sz="2400" b="0" dirty="0" smtClean="0"/>
              <a:t>「</a:t>
            </a:r>
            <a:r>
              <a:rPr lang="ru-RU" altLang="ja-JP" sz="2400" b="0" dirty="0" smtClean="0"/>
              <a:t>Однажды от заместителя министра ОНО (</a:t>
            </a:r>
            <a:r>
              <a:rPr lang="ru-RU" altLang="ja-JP" sz="2400" b="0" dirty="0" err="1" smtClean="0"/>
              <a:t>Кацуми</a:t>
            </a:r>
            <a:r>
              <a:rPr lang="ru-RU" altLang="ja-JP" sz="2400" b="0" dirty="0" smtClean="0"/>
              <a:t>) поступило указание о создании проекта правил дипломатии</a:t>
            </a:r>
            <a:r>
              <a:rPr lang="ja-JP" altLang="en-US" sz="2400" b="0" dirty="0" smtClean="0"/>
              <a:t>」</a:t>
            </a:r>
            <a:endParaRPr lang="en-US" altLang="ja-JP" sz="2400" b="0" dirty="0"/>
          </a:p>
          <a:p>
            <a:r>
              <a:rPr lang="ja-JP" altLang="en-US" sz="2400" b="0" dirty="0" smtClean="0"/>
              <a:t>「</a:t>
            </a:r>
            <a:r>
              <a:rPr lang="ru-RU" altLang="ja-JP" sz="2400" b="0" dirty="0" smtClean="0"/>
              <a:t>Поскольку три принципа дипломатии зиждились на хрупком балансе, последствия этого высказывания были отражены в международной обстановке того времени. Можно сказать, что центр тяжести перешел к одному из этих правил. Кроме того, иногда казалось, что само существование этих принципов прекращается, однако нельзя отрицать, что </a:t>
            </a:r>
            <a:r>
              <a:rPr lang="ru-RU" altLang="ja-JP" sz="2400" u="sng" dirty="0" smtClean="0"/>
              <a:t>управление японской дипломатией всегда ими руководствовалось.</a:t>
            </a:r>
            <a:r>
              <a:rPr lang="ja-JP" altLang="en-US" sz="2400" b="0" dirty="0" smtClean="0"/>
              <a:t>」</a:t>
            </a:r>
            <a:endParaRPr lang="en-US" altLang="ja-JP" sz="2400" b="0" dirty="0"/>
          </a:p>
          <a:p>
            <a:r>
              <a:rPr lang="ja-JP" altLang="en-US" sz="2400" b="0" dirty="0" smtClean="0"/>
              <a:t>（</a:t>
            </a:r>
            <a:r>
              <a:rPr lang="ru-RU" altLang="ja-JP" sz="2400" b="0" dirty="0" err="1" smtClean="0"/>
              <a:t>Тацуо</a:t>
            </a:r>
            <a:r>
              <a:rPr lang="ru-RU" altLang="ja-JP" sz="2400" b="0" dirty="0" smtClean="0"/>
              <a:t> САЙТО</a:t>
            </a:r>
            <a:r>
              <a:rPr lang="en-US" altLang="ja-JP" sz="2400" b="0" dirty="0" smtClean="0"/>
              <a:t>『</a:t>
            </a:r>
            <a:r>
              <a:rPr lang="ru-RU" altLang="ja-JP" sz="2400" b="0" dirty="0" smtClean="0"/>
              <a:t>Дипломатия</a:t>
            </a:r>
            <a:r>
              <a:rPr lang="en-US" altLang="ja-JP" sz="2400" b="0" dirty="0" smtClean="0"/>
              <a:t>』</a:t>
            </a:r>
            <a:r>
              <a:rPr lang="ru-RU" altLang="ja-JP" sz="2400" b="0" dirty="0" smtClean="0"/>
              <a:t>Изд. САЙМУРУ, 1991</a:t>
            </a:r>
            <a:r>
              <a:rPr lang="ja-JP" altLang="en-US" sz="2400" b="0" dirty="0" smtClean="0"/>
              <a:t>）</a:t>
            </a:r>
            <a:endParaRPr lang="ja-JP" altLang="en-US" sz="2400" b="0" dirty="0"/>
          </a:p>
          <a:p>
            <a:pPr marL="342900" indent="-342900">
              <a:buFont typeface="Wingdings" pitchFamily="2" charset="2"/>
              <a:buChar char="n"/>
            </a:pPr>
            <a:endParaRPr lang="en-US" altLang="ja-JP" sz="24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90278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571184" cy="756002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2400" b="1" dirty="0" smtClean="0"/>
              <a:t>６．</a:t>
            </a:r>
            <a:r>
              <a:rPr kumimoji="1" lang="ru-RU" altLang="ja-JP" sz="2400" b="1" dirty="0" smtClean="0"/>
              <a:t>Создающая дипломатическую сеть Азия</a:t>
            </a:r>
            <a:endParaRPr kumimoji="1" lang="ja-JP" altLang="en-US" sz="24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980728"/>
            <a:ext cx="8568952" cy="5688632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lang="ru-RU" sz="2400" dirty="0" smtClean="0"/>
              <a:t>Министр иностранных дел </a:t>
            </a:r>
            <a:r>
              <a:rPr lang="ru-RU" sz="2400" dirty="0" err="1" smtClean="0"/>
              <a:t>Коитиро</a:t>
            </a:r>
            <a:r>
              <a:rPr lang="ru-RU" sz="2400" dirty="0" smtClean="0"/>
              <a:t> ГЭМБА, </a:t>
            </a:r>
            <a:r>
              <a:rPr lang="ru-RU" sz="2400" dirty="0"/>
              <a:t>Институт политики </a:t>
            </a:r>
            <a:r>
              <a:rPr lang="ru-RU" sz="2400" dirty="0" smtClean="0"/>
              <a:t>(28 февраля 2012)</a:t>
            </a:r>
            <a:endParaRPr kumimoji="1" lang="en-US" altLang="ja-JP" sz="2400" dirty="0"/>
          </a:p>
          <a:p>
            <a:r>
              <a:rPr lang="ja-JP" altLang="en-US" sz="2400" b="0" dirty="0" smtClean="0"/>
              <a:t>「</a:t>
            </a:r>
            <a:r>
              <a:rPr lang="ru-RU" sz="1800" b="0" dirty="0"/>
              <a:t>С тех пор, как я стал министром иностранных дел, я сказал, что </a:t>
            </a:r>
            <a:r>
              <a:rPr lang="ru-RU" sz="1800" b="0" dirty="0" smtClean="0"/>
              <a:t>буду развивать «настоящую дипломатию», в </a:t>
            </a:r>
            <a:r>
              <a:rPr lang="ru-RU" sz="1800" b="0" dirty="0"/>
              <a:t>том смысле, что </a:t>
            </a:r>
            <a:r>
              <a:rPr lang="ru-RU" sz="1800" b="0" dirty="0" smtClean="0"/>
              <a:t>буду работать с упором </a:t>
            </a:r>
            <a:r>
              <a:rPr lang="ru-RU" sz="1800" b="0" dirty="0"/>
              <a:t>на результаты. В политическом выступлении, посвященном Азиатско-Тихоокеанскому региону в клубе </a:t>
            </a:r>
            <a:r>
              <a:rPr lang="ru-RU" sz="1800" b="0" dirty="0" smtClean="0"/>
              <a:t>японских журналистов </a:t>
            </a:r>
            <a:r>
              <a:rPr lang="ru-RU" sz="1800" b="0" dirty="0"/>
              <a:t>в декабре прошлого года, также говорилось о </a:t>
            </a:r>
            <a:r>
              <a:rPr lang="ru-RU" sz="1800" b="0" dirty="0" smtClean="0"/>
              <a:t>дипломатии для реализации богатства </a:t>
            </a:r>
            <a:r>
              <a:rPr lang="ru-RU" sz="1800" b="0" dirty="0"/>
              <a:t>Японии на основе этой </a:t>
            </a:r>
            <a:r>
              <a:rPr lang="ru-RU" sz="1800" b="0" dirty="0" smtClean="0"/>
              <a:t>идеи. </a:t>
            </a:r>
            <a:r>
              <a:rPr lang="ru-RU" sz="1800" u="sng" dirty="0" smtClean="0"/>
              <a:t>Для </a:t>
            </a:r>
            <a:r>
              <a:rPr lang="ru-RU" sz="1800" u="sng" dirty="0"/>
              <a:t>максимизации национальных интересов Японии необходимо сформировать богатый и стабильный порядок, поддерживаемый ценностью демократии в Азиатско-Тихоокеанском регионе, </a:t>
            </a:r>
            <a:r>
              <a:rPr lang="ru-RU" sz="1800" u="sng" dirty="0" smtClean="0"/>
              <a:t>уменьшить риск </a:t>
            </a:r>
            <a:r>
              <a:rPr lang="ru-RU" sz="1800" u="sng" dirty="0"/>
              <a:t>в этом </a:t>
            </a:r>
            <a:r>
              <a:rPr lang="ru-RU" sz="1800" u="sng" dirty="0" smtClean="0"/>
              <a:t>регионе. </a:t>
            </a:r>
            <a:r>
              <a:rPr lang="ru-RU" sz="1800" u="sng" dirty="0"/>
              <a:t>Чтобы максимизировать возможности для роста</a:t>
            </a:r>
            <a:r>
              <a:rPr lang="ru-RU" sz="1800" b="0" dirty="0" smtClean="0"/>
              <a:t>, </a:t>
            </a:r>
            <a:r>
              <a:rPr lang="ru-RU" sz="1800" b="0" dirty="0"/>
              <a:t>основанные на углублении и развитии американо-японского альянса в качестве местного общественного блага, </a:t>
            </a:r>
            <a:r>
              <a:rPr lang="ru-RU" sz="1800" u="sng" dirty="0"/>
              <a:t>необходимо создать открытую и многоуровневую сеть в этой </a:t>
            </a:r>
            <a:r>
              <a:rPr lang="ru-RU" sz="1800" u="sng" dirty="0" smtClean="0"/>
              <a:t>области</a:t>
            </a:r>
            <a:r>
              <a:rPr lang="ru-RU" sz="1800" b="0" dirty="0" smtClean="0"/>
              <a:t>. </a:t>
            </a:r>
            <a:r>
              <a:rPr lang="ru-RU" sz="1800" b="0" dirty="0"/>
              <a:t>В то же время я говорил о том, что необходимо укреплять «сетевую дипломатию», углубляя сотрудничество с Китаем и другими </a:t>
            </a:r>
            <a:r>
              <a:rPr lang="ru-RU" sz="1800" b="0" dirty="0" smtClean="0"/>
              <a:t>странами региона.</a:t>
            </a:r>
            <a:endParaRPr kumimoji="1" lang="ja-JP" altLang="en-US" sz="24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7433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（写真）第１８回国際交流会議「アジアの未来」玄葉外務大臣スピーチ～ネットワーク外交がつくる「質の高い社会」～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16632"/>
            <a:ext cx="2817361" cy="20124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844824"/>
            <a:ext cx="8424936" cy="4896544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lang="ru-RU" altLang="ja-JP" sz="2400" dirty="0" smtClean="0"/>
              <a:t>Выступление министра иностранных дел </a:t>
            </a:r>
          </a:p>
          <a:p>
            <a:r>
              <a:rPr lang="ru-RU" altLang="ja-JP" sz="2400" dirty="0" smtClean="0"/>
              <a:t>     </a:t>
            </a:r>
            <a:r>
              <a:rPr lang="ru-RU" altLang="ja-JP" sz="2400" dirty="0" err="1" smtClean="0"/>
              <a:t>Коитиро</a:t>
            </a:r>
            <a:r>
              <a:rPr lang="ru-RU" altLang="ja-JP" sz="2400" dirty="0" smtClean="0"/>
              <a:t> ГЭМБА «Сетевая дипломатия» (24 мая 2012)</a:t>
            </a:r>
            <a:endParaRPr lang="en-US" altLang="ja-JP" sz="2400" dirty="0"/>
          </a:p>
          <a:p>
            <a:r>
              <a:rPr lang="ru-RU" sz="2400" b="0" dirty="0"/>
              <a:t>«Я думаю, </a:t>
            </a:r>
            <a:r>
              <a:rPr lang="ru-RU" sz="2400" b="0" dirty="0" smtClean="0"/>
              <a:t>что «будущее Азии» – это </a:t>
            </a:r>
            <a:r>
              <a:rPr lang="ru-RU" sz="2400" b="0" dirty="0"/>
              <a:t>то, к чему мы стремимся, это связано с дипломатией, которую я продвигаю с момента вступления в должность. </a:t>
            </a:r>
            <a:r>
              <a:rPr lang="ru-RU" sz="2400" b="0" dirty="0" smtClean="0"/>
              <a:t>То есть </a:t>
            </a:r>
            <a:r>
              <a:rPr lang="ru-RU" sz="2400" b="0" u="sng" dirty="0" smtClean="0"/>
              <a:t>создание в Азиатско-Тихоокеанском регионе порядка, поддерживаемого демократическими ценностями, нацеленного на стабильность и процветание. </a:t>
            </a:r>
            <a:r>
              <a:rPr lang="ru-RU" sz="2400" b="0" u="sng" dirty="0"/>
              <a:t/>
            </a:r>
            <a:br>
              <a:rPr lang="ru-RU" sz="2400" b="0" u="sng" dirty="0"/>
            </a:br>
            <a:r>
              <a:rPr lang="ru-RU" sz="2400" b="0" u="sng" dirty="0"/>
              <a:t>«Сетевая </a:t>
            </a:r>
            <a:r>
              <a:rPr lang="ru-RU" sz="2400" b="0" u="sng" dirty="0" smtClean="0"/>
              <a:t>дипломатия» – это </a:t>
            </a:r>
            <a:r>
              <a:rPr lang="ru-RU" sz="2400" b="0" u="sng" dirty="0"/>
              <a:t>попытка создать богатый и стабильный порядок, основанный на </a:t>
            </a:r>
            <a:r>
              <a:rPr lang="ru-RU" sz="2400" b="0" u="sng" dirty="0" smtClean="0"/>
              <a:t>демократических ценностях, </a:t>
            </a:r>
            <a:r>
              <a:rPr lang="ru-RU" sz="2400" b="0" u="sng" dirty="0"/>
              <a:t>о </a:t>
            </a:r>
            <a:r>
              <a:rPr lang="ru-RU" sz="2400" b="0" u="sng" dirty="0" smtClean="0"/>
              <a:t>которых </a:t>
            </a:r>
            <a:r>
              <a:rPr lang="ru-RU" sz="2400" b="0" u="sng" dirty="0"/>
              <a:t>я упоминал ранее в Азиатско-Тихоокеанском регионе, увязывая различные двусторонние и многосторонние </a:t>
            </a:r>
            <a:r>
              <a:rPr lang="ru-RU" sz="2400" b="0" u="sng" dirty="0" smtClean="0"/>
              <a:t>соглашения</a:t>
            </a:r>
            <a:r>
              <a:rPr lang="ru-RU" sz="2400" b="0" dirty="0" smtClean="0"/>
              <a:t>. </a:t>
            </a:r>
            <a:r>
              <a:rPr lang="ru-RU" sz="2400" b="0" dirty="0"/>
              <a:t>Я думаю, что такая сеть </a:t>
            </a:r>
            <a:r>
              <a:rPr lang="ru-RU" sz="2400" b="0" dirty="0" smtClean="0"/>
              <a:t>будет неуклонно распространять свою сферу влияния. </a:t>
            </a:r>
            <a:r>
              <a:rPr lang="ru-RU" sz="2400" b="0" dirty="0"/>
              <a:t>Я думаю, что это сеть, которая </a:t>
            </a:r>
            <a:r>
              <a:rPr lang="ru-RU" sz="2400" b="0" dirty="0" smtClean="0"/>
              <a:t>обогатит жителей Азии; сеть, </a:t>
            </a:r>
            <a:r>
              <a:rPr lang="ru-RU" sz="2400" b="0" dirty="0"/>
              <a:t>которая </a:t>
            </a:r>
            <a:r>
              <a:rPr lang="ru-RU" sz="2400" b="0" dirty="0" smtClean="0"/>
              <a:t>сделает Азию </a:t>
            </a:r>
            <a:r>
              <a:rPr lang="ru-RU" sz="2400" b="0" dirty="0"/>
              <a:t>более безопасной</a:t>
            </a:r>
            <a:r>
              <a:rPr lang="ru-RU" sz="2400" dirty="0"/>
              <a:t>. </a:t>
            </a:r>
            <a:endParaRPr kumimoji="1" lang="ja-JP" altLang="en-US" sz="240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21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1246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859216" cy="756002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3200" b="1" dirty="0" smtClean="0"/>
              <a:t>７．</a:t>
            </a:r>
            <a:r>
              <a:rPr lang="ru-RU" altLang="ja-JP" sz="3200" b="1" dirty="0" smtClean="0"/>
              <a:t>Ценностно-ориентированная Дипломатия кабинета </a:t>
            </a:r>
            <a:r>
              <a:rPr lang="ru-RU" altLang="ja-JP" sz="3200" b="1" dirty="0" err="1" smtClean="0"/>
              <a:t>абэ</a:t>
            </a:r>
            <a:endParaRPr kumimoji="1" lang="ja-JP" altLang="en-US" sz="32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4978896" cy="5184576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kumimoji="1" lang="ru-RU" altLang="ja-JP" sz="2400" dirty="0" smtClean="0"/>
              <a:t>Концепция «демократического алмаза безопасности» </a:t>
            </a:r>
            <a:r>
              <a:rPr kumimoji="1" lang="ru-RU" altLang="ja-JP" sz="2400" dirty="0" err="1" smtClean="0"/>
              <a:t>Синдзо</a:t>
            </a:r>
            <a:r>
              <a:rPr kumimoji="1" lang="ru-RU" altLang="ja-JP" sz="2400" dirty="0" smtClean="0"/>
              <a:t> АБЭ</a:t>
            </a:r>
            <a:endParaRPr lang="ru-RU" altLang="ja-JP" sz="2400" dirty="0"/>
          </a:p>
          <a:p>
            <a:r>
              <a:rPr kumimoji="1" lang="ru-RU" altLang="ja-JP" sz="2400" dirty="0" smtClean="0"/>
              <a:t>     (27 декабря 2012)</a:t>
            </a:r>
            <a:endParaRPr kumimoji="1" lang="en-US" altLang="ja-JP" sz="2400" dirty="0"/>
          </a:p>
          <a:p>
            <a:r>
              <a:rPr lang="ru-RU" sz="2400" b="0" dirty="0" smtClean="0"/>
              <a:t>Япония – морская держава с развитой дипломатией, </a:t>
            </a:r>
            <a:r>
              <a:rPr lang="ru-RU" sz="2400" b="0" dirty="0"/>
              <a:t>и ее </a:t>
            </a:r>
            <a:r>
              <a:rPr lang="ru-RU" sz="2400" b="0" dirty="0" smtClean="0"/>
              <a:t>близкие партнеры должны принять </a:t>
            </a:r>
            <a:r>
              <a:rPr lang="ru-RU" sz="2400" b="0" dirty="0"/>
              <a:t>этот факт. </a:t>
            </a:r>
            <a:r>
              <a:rPr lang="ru-RU" sz="2400" b="0" u="sng" dirty="0"/>
              <a:t>Моя стратегия состоит в том, </a:t>
            </a:r>
            <a:r>
              <a:rPr lang="ru-RU" sz="2400" b="0" u="sng" dirty="0" smtClean="0"/>
              <a:t>чтобы совместно с  Австралией, Индией, Японией и Соединенными Штатами (Гавайи) сформировать «демократический алмаз безопасности», который будет защищать интересы морских держав, </a:t>
            </a:r>
            <a:r>
              <a:rPr lang="ru-RU" sz="2400" b="0" u="sng" dirty="0"/>
              <a:t>распространяющиеся от региона Индийского океана до западной части </a:t>
            </a:r>
            <a:r>
              <a:rPr lang="ru-RU" sz="2400" b="0" u="sng"/>
              <a:t>Тихого </a:t>
            </a:r>
            <a:r>
              <a:rPr lang="ru-RU" sz="2400" b="0" u="sng" smtClean="0"/>
              <a:t>океана.</a:t>
            </a:r>
            <a:endParaRPr kumimoji="1" lang="ja-JP" altLang="en-US" b="0" u="sng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22</a:t>
            </a:fld>
            <a:endParaRPr kumimoji="1" lang="ja-JP" altLang="en-US"/>
          </a:p>
        </p:txBody>
      </p:sp>
      <p:pic>
        <p:nvPicPr>
          <p:cNvPr id="2050" name="Picture 2" descr="http://pds.exblog.jp/imgc/i=http%253A%252F%252Fpds.exblog.jp%252Fpds%252F1%252F201301%252F26%252F56%252Fb0015356_1883880.jpg,small=800,quality=75,type=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344671"/>
            <a:ext cx="3000375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記者会見を行う安倍総理１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831" y="1104935"/>
            <a:ext cx="2287406" cy="30435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004048" y="4221088"/>
            <a:ext cx="316567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Алмаз безопасности в Азии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7023068" y="4725144"/>
            <a:ext cx="718466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200" dirty="0" smtClean="0"/>
              <a:t>Япония</a:t>
            </a:r>
            <a:endParaRPr lang="ru-RU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5970371" y="6422693"/>
            <a:ext cx="944361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200" dirty="0" smtClean="0"/>
              <a:t>Австралия</a:t>
            </a:r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7727220" y="5589240"/>
            <a:ext cx="682431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200" dirty="0" smtClean="0"/>
              <a:t>Гавайи</a:t>
            </a:r>
            <a:endParaRPr lang="ru-RU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968344" y="4842808"/>
            <a:ext cx="601318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200" dirty="0" smtClean="0"/>
              <a:t>Китай</a:t>
            </a:r>
            <a:endParaRPr lang="ru-RU" sz="1200" dirty="0"/>
          </a:p>
        </p:txBody>
      </p:sp>
      <p:sp>
        <p:nvSpPr>
          <p:cNvPr id="12" name="TextBox 11"/>
          <p:cNvSpPr txBox="1"/>
          <p:nvPr/>
        </p:nvSpPr>
        <p:spPr>
          <a:xfrm>
            <a:off x="5496163" y="5589239"/>
            <a:ext cx="639919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1200" smtClean="0"/>
              <a:t>Индия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085340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8702675" y="5411788"/>
            <a:ext cx="365125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endParaRPr lang="en-US" sz="2400" b="1" dirty="0">
              <a:solidFill>
                <a:srgbClr val="D1282E"/>
              </a:solidFill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152400"/>
            <a:ext cx="7620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ja-JP" sz="2800" b="1" dirty="0" smtClean="0">
                <a:solidFill>
                  <a:srgbClr val="D1282E"/>
                </a:solidFill>
                <a:latin typeface="Arial Narrow" pitchFamily="32" charset="0"/>
              </a:rPr>
              <a:t>Три принципа японской дипломатии</a:t>
            </a:r>
          </a:p>
          <a:p>
            <a:pPr algn="ctr">
              <a:buClrTx/>
              <a:buFontTx/>
              <a:buNone/>
            </a:pPr>
            <a:r>
              <a:rPr lang="ja-JP" altLang="en-US" sz="2800" b="1" dirty="0" smtClean="0">
                <a:solidFill>
                  <a:srgbClr val="D1282E"/>
                </a:solidFill>
                <a:latin typeface="Arial Narrow" pitchFamily="32" charset="0"/>
              </a:rPr>
              <a:t>（</a:t>
            </a:r>
            <a:r>
              <a:rPr lang="en-US" altLang="ja-JP" sz="2800" b="1" dirty="0" smtClean="0">
                <a:solidFill>
                  <a:srgbClr val="D1282E"/>
                </a:solidFill>
                <a:latin typeface="Arial Narrow" pitchFamily="32" charset="0"/>
              </a:rPr>
              <a:t>1957</a:t>
            </a:r>
            <a:r>
              <a:rPr lang="ja-JP" altLang="en-US" sz="2800" b="1" dirty="0" smtClean="0">
                <a:solidFill>
                  <a:srgbClr val="D1282E"/>
                </a:solidFill>
                <a:latin typeface="Arial Narrow" pitchFamily="32" charset="0"/>
              </a:rPr>
              <a:t>）</a:t>
            </a:r>
            <a:endParaRPr lang="en-US" sz="2800" b="1" dirty="0">
              <a:solidFill>
                <a:srgbClr val="D1282E"/>
              </a:solidFill>
              <a:latin typeface="Arial Narrow" pitchFamily="32" charset="0"/>
            </a:endParaRPr>
          </a:p>
        </p:txBody>
      </p:sp>
      <p:sp>
        <p:nvSpPr>
          <p:cNvPr id="9219" name="Oval 3"/>
          <p:cNvSpPr>
            <a:spLocks noChangeArrowheads="1"/>
          </p:cNvSpPr>
          <p:nvPr/>
        </p:nvSpPr>
        <p:spPr bwMode="auto">
          <a:xfrm>
            <a:off x="2286000" y="1905000"/>
            <a:ext cx="4419600" cy="2971800"/>
          </a:xfrm>
          <a:prstGeom prst="ellipse">
            <a:avLst/>
          </a:prstGeom>
          <a:solidFill>
            <a:srgbClr val="7A7A7A">
              <a:alpha val="9999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2400" dirty="0" smtClean="0">
                <a:solidFill>
                  <a:srgbClr val="000000"/>
                </a:solidFill>
                <a:latin typeface="Arial Narrow" pitchFamily="32" charset="0"/>
              </a:rPr>
              <a:t>Центр ООН:</a:t>
            </a:r>
            <a:endParaRPr lang="ru-RU" altLang="ja-JP" sz="2400" dirty="0">
              <a:solidFill>
                <a:srgbClr val="000000"/>
              </a:solidFill>
              <a:latin typeface="Arial Narrow" pitchFamily="32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2400" dirty="0" smtClean="0">
                <a:solidFill>
                  <a:srgbClr val="000000"/>
                </a:solidFill>
                <a:latin typeface="Arial Narrow" pitchFamily="32" charset="0"/>
              </a:rPr>
              <a:t>Традиция «интернационализма»</a:t>
            </a:r>
            <a:endParaRPr lang="en-US" altLang="ja-JP" sz="2400" dirty="0">
              <a:solidFill>
                <a:srgbClr val="000000"/>
              </a:solidFill>
              <a:latin typeface="Arial Narrow" pitchFamily="32" charset="0"/>
            </a:endParaRPr>
          </a:p>
        </p:txBody>
      </p:sp>
      <p:sp>
        <p:nvSpPr>
          <p:cNvPr id="9220" name="Oval 4"/>
          <p:cNvSpPr>
            <a:spLocks noChangeArrowheads="1"/>
          </p:cNvSpPr>
          <p:nvPr/>
        </p:nvSpPr>
        <p:spPr bwMode="auto">
          <a:xfrm>
            <a:off x="609600" y="3884613"/>
            <a:ext cx="4114800" cy="2514600"/>
          </a:xfrm>
          <a:prstGeom prst="ellipse">
            <a:avLst/>
          </a:prstGeom>
          <a:solidFill>
            <a:srgbClr val="7A7A7A">
              <a:alpha val="9999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2400" dirty="0" smtClean="0">
                <a:solidFill>
                  <a:srgbClr val="000000"/>
                </a:solidFill>
                <a:latin typeface="Arial Narrow" pitchFamily="32" charset="0"/>
              </a:rPr>
              <a:t>Сотрудничество с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2400" dirty="0" smtClean="0">
                <a:solidFill>
                  <a:srgbClr val="000000"/>
                </a:solidFill>
                <a:latin typeface="Arial Narrow" pitchFamily="32" charset="0"/>
              </a:rPr>
              <a:t>либеральными странами:</a:t>
            </a:r>
            <a:endParaRPr lang="en-US" altLang="ja-JP" sz="2400" dirty="0">
              <a:solidFill>
                <a:srgbClr val="000000"/>
              </a:solidFill>
              <a:latin typeface="Arial Narrow" pitchFamily="32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2400" dirty="0" smtClean="0">
                <a:solidFill>
                  <a:srgbClr val="000000"/>
                </a:solidFill>
                <a:latin typeface="Arial Narrow" pitchFamily="32" charset="0"/>
              </a:rPr>
              <a:t>Традиции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2400" dirty="0" smtClean="0">
                <a:solidFill>
                  <a:srgbClr val="000000"/>
                </a:solidFill>
                <a:latin typeface="Arial Narrow" pitchFamily="32" charset="0"/>
              </a:rPr>
              <a:t>«американо-британского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2400" dirty="0" smtClean="0">
                <a:solidFill>
                  <a:srgbClr val="000000"/>
                </a:solidFill>
                <a:latin typeface="Arial Narrow" pitchFamily="32" charset="0"/>
              </a:rPr>
              <a:t>сотрудничества»</a:t>
            </a:r>
            <a:endParaRPr lang="en-US" sz="2400" dirty="0">
              <a:solidFill>
                <a:srgbClr val="000000"/>
              </a:solidFill>
              <a:latin typeface="Arial Narrow" pitchFamily="32" charset="0"/>
            </a:endParaRP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4267200" y="3884613"/>
            <a:ext cx="4191000" cy="2514600"/>
          </a:xfrm>
          <a:prstGeom prst="ellipse">
            <a:avLst/>
          </a:prstGeom>
          <a:solidFill>
            <a:srgbClr val="7A7A7A">
              <a:alpha val="9999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2400" dirty="0" smtClean="0">
                <a:solidFill>
                  <a:srgbClr val="000000"/>
                </a:solidFill>
                <a:latin typeface="Arial Narrow" pitchFamily="32" charset="0"/>
              </a:rPr>
              <a:t>Сохранение позиции Японии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2400" dirty="0" smtClean="0">
                <a:solidFill>
                  <a:srgbClr val="000000"/>
                </a:solidFill>
                <a:latin typeface="Arial Narrow" pitchFamily="32" charset="0"/>
              </a:rPr>
              <a:t>Как член Азии</a:t>
            </a:r>
            <a:r>
              <a:rPr lang="ja-JP" altLang="en-US" sz="2400" dirty="0" smtClean="0">
                <a:solidFill>
                  <a:srgbClr val="000000"/>
                </a:solidFill>
                <a:latin typeface="Arial Narrow" pitchFamily="32" charset="0"/>
              </a:rPr>
              <a:t>：</a:t>
            </a:r>
            <a:endParaRPr lang="en-US" altLang="ja-JP" sz="2400" dirty="0">
              <a:solidFill>
                <a:srgbClr val="000000"/>
              </a:solidFill>
              <a:latin typeface="Arial Narrow" pitchFamily="32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2400" dirty="0" smtClean="0">
                <a:solidFill>
                  <a:srgbClr val="000000"/>
                </a:solidFill>
                <a:latin typeface="Arial Narrow" pitchFamily="32" charset="0"/>
              </a:rPr>
              <a:t>Традиции «</a:t>
            </a:r>
            <a:r>
              <a:rPr lang="ru-RU" altLang="ja-JP" sz="2400" dirty="0" err="1" smtClean="0">
                <a:solidFill>
                  <a:srgbClr val="000000"/>
                </a:solidFill>
                <a:latin typeface="Arial Narrow" pitchFamily="32" charset="0"/>
              </a:rPr>
              <a:t>паназиатизма</a:t>
            </a:r>
            <a:r>
              <a:rPr lang="ru-RU" altLang="ja-JP" sz="2400" dirty="0" smtClean="0">
                <a:solidFill>
                  <a:srgbClr val="000000"/>
                </a:solidFill>
                <a:latin typeface="Arial Narrow" pitchFamily="32" charset="0"/>
              </a:rPr>
              <a:t>»</a:t>
            </a:r>
            <a:endParaRPr lang="en-US" sz="2400" dirty="0">
              <a:solidFill>
                <a:srgbClr val="000000"/>
              </a:solidFill>
              <a:latin typeface="Arial Narrow" pitchFamily="32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9728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404664"/>
            <a:ext cx="8352928" cy="6120680"/>
          </a:xfrm>
        </p:spPr>
        <p:txBody>
          <a:bodyPr>
            <a:noAutofit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lang="ru-RU" altLang="ja-JP" sz="2400" dirty="0" smtClean="0"/>
              <a:t>«Старые-новые принципы» японской дипломатии</a:t>
            </a:r>
            <a:endParaRPr lang="en-US" altLang="ja-JP" sz="2400" dirty="0" smtClean="0"/>
          </a:p>
          <a:p>
            <a:r>
              <a:rPr lang="ja-JP" altLang="en-US" sz="1800" b="0" dirty="0" smtClean="0"/>
              <a:t>「</a:t>
            </a:r>
            <a:r>
              <a:rPr lang="ru-RU" altLang="ja-JP" sz="1800" b="0" dirty="0" smtClean="0"/>
              <a:t>«</a:t>
            </a:r>
            <a:r>
              <a:rPr lang="ru-RU" altLang="ja-JP" sz="1800" b="0" dirty="0"/>
              <a:t>Наша </a:t>
            </a:r>
            <a:r>
              <a:rPr lang="ru-RU" altLang="ja-JP" sz="1800" b="0" dirty="0" smtClean="0"/>
              <a:t>дипломатия», сейчас известная как «Голубая книга дипломатии» впервые была издана в 1957 году. После восстановления дипломатических отношений с СССР в октябре 1956 года и принятием в ООН в декабре, вернувшаяся в международное сообщество Япония в полной мере рассмотрела способы ведения дипломатии </a:t>
            </a:r>
            <a:r>
              <a:rPr lang="ru-RU" altLang="ja-JP" sz="1800" dirty="0" smtClean="0"/>
              <a:t>с упором на центр ООН, сотрудничество с либеральными странами и сохранение позиции Японии как члена Азии</a:t>
            </a:r>
            <a:r>
              <a:rPr lang="ru-RU" altLang="ja-JP" sz="1800" b="0" dirty="0" smtClean="0"/>
              <a:t>, что было преподнесено как три принципа японской дипломатии.</a:t>
            </a:r>
            <a:r>
              <a:rPr lang="ja-JP" altLang="en-US" sz="1800" b="0" dirty="0" smtClean="0"/>
              <a:t>」</a:t>
            </a:r>
            <a:endParaRPr lang="en-US" altLang="ja-JP" sz="1800" b="0" dirty="0" smtClean="0"/>
          </a:p>
          <a:p>
            <a:r>
              <a:rPr lang="ja-JP" altLang="en-US" sz="1800" b="0" dirty="0"/>
              <a:t>「</a:t>
            </a:r>
            <a:r>
              <a:rPr lang="ru-RU" altLang="ja-JP" sz="1800" b="0" dirty="0"/>
              <a:t>Это не значит, что принципы 36-летней давности были ошибочны. Самые важные принципы, которые нельзя было </a:t>
            </a:r>
            <a:r>
              <a:rPr lang="ru-RU" altLang="ja-JP" sz="1800" b="0" dirty="0" smtClean="0"/>
              <a:t>игнорировать, </a:t>
            </a:r>
            <a:r>
              <a:rPr lang="ru-RU" altLang="ja-JP" sz="1800" b="0" dirty="0"/>
              <a:t>учитывая историческое, географическое, политическое и экономическое положение Японии, в самой первой «Голубой книге дипломатии» были выбраны почти </a:t>
            </a:r>
            <a:r>
              <a:rPr lang="ru-RU" altLang="ja-JP" sz="1800" b="0" dirty="0" smtClean="0"/>
              <a:t>интуитивно. </a:t>
            </a:r>
            <a:r>
              <a:rPr lang="ru-RU" altLang="ja-JP" sz="1800" b="0" dirty="0"/>
              <a:t>Нынешнее время, когда уже закончилась холодная война, это время когда необходимо серьезно подойди к решению вопроса, нужно ли вновь выбрать избранные 36 лет назад </a:t>
            </a:r>
            <a:r>
              <a:rPr lang="ru-RU" altLang="ja-JP" sz="1800" b="0" dirty="0" smtClean="0"/>
              <a:t>принципы </a:t>
            </a:r>
            <a:r>
              <a:rPr lang="ru-RU" altLang="ja-JP" sz="1800" b="0" dirty="0"/>
              <a:t>или нет, а если выбрать, то есть ли необходимость добавить туда что-нибудь новое.</a:t>
            </a:r>
            <a:r>
              <a:rPr lang="ja-JP" altLang="en-US" sz="1800" b="0" dirty="0"/>
              <a:t>」</a:t>
            </a:r>
            <a:endParaRPr lang="en-US" altLang="ja-JP" sz="1800" b="0" dirty="0"/>
          </a:p>
          <a:p>
            <a:r>
              <a:rPr lang="ja-JP" altLang="en-US" sz="2400" b="0" dirty="0" smtClean="0"/>
              <a:t>（</a:t>
            </a:r>
            <a:r>
              <a:rPr lang="ru-RU" altLang="ja-JP" sz="2400" b="0" dirty="0" err="1" smtClean="0"/>
              <a:t>Синъити</a:t>
            </a:r>
            <a:r>
              <a:rPr lang="ru-RU" altLang="ja-JP" sz="2400" b="0" dirty="0" smtClean="0"/>
              <a:t> КИТАОКА</a:t>
            </a:r>
            <a:r>
              <a:rPr lang="ja-JP" altLang="en-US" sz="2400" b="0" dirty="0" smtClean="0"/>
              <a:t>「</a:t>
            </a:r>
            <a:r>
              <a:rPr lang="ru-RU" altLang="ja-JP" sz="2400" b="0" dirty="0" smtClean="0"/>
              <a:t>Старые-новые принципы</a:t>
            </a:r>
            <a:r>
              <a:rPr lang="ja-JP" altLang="en-US" sz="2400" b="0" dirty="0" smtClean="0"/>
              <a:t>」</a:t>
            </a:r>
            <a:r>
              <a:rPr lang="en-US" altLang="ja-JP" sz="2400" b="0" dirty="0" smtClean="0"/>
              <a:t>『</a:t>
            </a:r>
            <a:r>
              <a:rPr lang="ru-RU" altLang="ja-JP" sz="2400" b="0" dirty="0" smtClean="0"/>
              <a:t>Дипломатический форум</a:t>
            </a:r>
            <a:r>
              <a:rPr lang="en-US" altLang="ja-JP" sz="2400" b="0" dirty="0" smtClean="0"/>
              <a:t>』</a:t>
            </a:r>
            <a:r>
              <a:rPr lang="ru-RU" altLang="ja-JP" sz="2400" b="0" dirty="0" smtClean="0"/>
              <a:t>Октябрь 1993</a:t>
            </a:r>
            <a:r>
              <a:rPr lang="ja-JP" altLang="en-US" sz="2400" b="0" dirty="0" smtClean="0"/>
              <a:t>）</a:t>
            </a:r>
            <a:endParaRPr lang="en-US" altLang="ja-JP" sz="2400" b="0" dirty="0"/>
          </a:p>
          <a:p>
            <a:endParaRPr kumimoji="1" lang="ja-JP" altLang="en-US" sz="2400" b="0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398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533400" y="304800"/>
            <a:ext cx="7772400" cy="819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altLang="ja-JP" sz="2800" b="1" dirty="0" smtClean="0">
                <a:solidFill>
                  <a:srgbClr val="D1282E"/>
                </a:solidFill>
                <a:latin typeface="Arial Narrow" pitchFamily="32" charset="0"/>
              </a:rPr>
              <a:t>Глобализация японской дипломатии после окончания холодной войны</a:t>
            </a:r>
            <a:endParaRPr lang="en-US" sz="2800" b="1" dirty="0">
              <a:solidFill>
                <a:srgbClr val="D1282E"/>
              </a:solidFill>
              <a:latin typeface="Arial Narrow" pitchFamily="32" charset="0"/>
            </a:endParaRP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8702675" y="5411788"/>
            <a:ext cx="365125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eaVert"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Verdana" pitchFamily="32" charset="0"/>
                <a:ea typeface="ＭＳ Ｐゴシック" charset="-128"/>
              </a:defRPr>
            </a:lvl9pPr>
          </a:lstStyle>
          <a:p>
            <a:pPr>
              <a:buClrTx/>
              <a:buFontTx/>
              <a:buNone/>
            </a:pPr>
            <a:endParaRPr lang="en-US" sz="2400" b="1" dirty="0">
              <a:solidFill>
                <a:srgbClr val="D1282E"/>
              </a:solidFill>
            </a:endParaRPr>
          </a:p>
        </p:txBody>
      </p:sp>
      <p:sp>
        <p:nvSpPr>
          <p:cNvPr id="11267" name="Oval 3"/>
          <p:cNvSpPr>
            <a:spLocks noChangeArrowheads="1"/>
          </p:cNvSpPr>
          <p:nvPr/>
        </p:nvSpPr>
        <p:spPr bwMode="auto">
          <a:xfrm>
            <a:off x="2971800" y="2514600"/>
            <a:ext cx="2895600" cy="2133600"/>
          </a:xfrm>
          <a:prstGeom prst="ellipse">
            <a:avLst/>
          </a:prstGeom>
          <a:solidFill>
            <a:srgbClr val="7A7A7A">
              <a:alpha val="9999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2400" b="1" dirty="0" smtClean="0">
                <a:solidFill>
                  <a:srgbClr val="FF0000"/>
                </a:solidFill>
                <a:latin typeface="Arial Narrow" pitchFamily="32" charset="0"/>
              </a:rPr>
              <a:t>ООН</a:t>
            </a:r>
            <a:endParaRPr lang="en-US" sz="2400" b="1" dirty="0">
              <a:solidFill>
                <a:srgbClr val="FF0000"/>
              </a:solidFill>
              <a:latin typeface="Arial Narrow" pitchFamily="32" charset="0"/>
            </a:endParaRP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2133600" y="3886200"/>
            <a:ext cx="2743200" cy="2362200"/>
          </a:xfrm>
          <a:prstGeom prst="ellipse">
            <a:avLst/>
          </a:prstGeom>
          <a:solidFill>
            <a:srgbClr val="7A7A7A">
              <a:alpha val="9999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2400" b="1" dirty="0" smtClean="0">
                <a:solidFill>
                  <a:srgbClr val="FF0000"/>
                </a:solidFill>
                <a:latin typeface="Arial Narrow" pitchFamily="32" charset="0"/>
              </a:rPr>
              <a:t>Союз с США</a:t>
            </a:r>
            <a:endParaRPr lang="en-US" sz="2400" b="1" dirty="0">
              <a:solidFill>
                <a:srgbClr val="FF0000"/>
              </a:solidFill>
              <a:latin typeface="Arial Narrow" pitchFamily="32" charset="0"/>
            </a:endParaRP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4038600" y="3886200"/>
            <a:ext cx="2743200" cy="2362200"/>
          </a:xfrm>
          <a:prstGeom prst="ellipse">
            <a:avLst/>
          </a:prstGeom>
          <a:solidFill>
            <a:srgbClr val="7A7A7A">
              <a:alpha val="9999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2400" b="1" dirty="0" smtClean="0">
                <a:solidFill>
                  <a:srgbClr val="FF0000"/>
                </a:solidFill>
                <a:latin typeface="Arial Narrow" pitchFamily="32" charset="0"/>
              </a:rPr>
              <a:t>Член Азии</a:t>
            </a:r>
            <a:endParaRPr lang="en-US" sz="2400" b="1" dirty="0">
              <a:solidFill>
                <a:srgbClr val="FF0000"/>
              </a:solidFill>
              <a:latin typeface="Arial Narrow" pitchFamily="32" charset="0"/>
            </a:endParaRP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5410200" y="1752600"/>
            <a:ext cx="1981200" cy="1752600"/>
          </a:xfrm>
          <a:prstGeom prst="ellipse">
            <a:avLst/>
          </a:prstGeom>
          <a:solidFill>
            <a:srgbClr val="FF9900">
              <a:alpha val="9999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b="1" dirty="0" smtClean="0">
                <a:solidFill>
                  <a:srgbClr val="000000"/>
                </a:solidFill>
                <a:latin typeface="Arial Narrow" pitchFamily="32" charset="0"/>
              </a:rPr>
              <a:t>Африканский конгресс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b="1" dirty="0" smtClean="0">
                <a:solidFill>
                  <a:srgbClr val="000000"/>
                </a:solidFill>
                <a:latin typeface="Arial Narrow" pitchFamily="32" charset="0"/>
              </a:rPr>
              <a:t>развития</a:t>
            </a:r>
            <a:endParaRPr lang="en-US" altLang="ja-JP" b="1" dirty="0">
              <a:solidFill>
                <a:srgbClr val="000000"/>
              </a:solidFill>
              <a:latin typeface="Arial Narrow" pitchFamily="32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b="1" dirty="0" smtClean="0">
                <a:solidFill>
                  <a:srgbClr val="000000"/>
                </a:solidFill>
                <a:latin typeface="Arial Narrow" pitchFamily="32" charset="0"/>
              </a:rPr>
              <a:t>(</a:t>
            </a:r>
            <a:r>
              <a:rPr lang="en-US" b="1" dirty="0" smtClean="0">
                <a:solidFill>
                  <a:srgbClr val="000000"/>
                </a:solidFill>
                <a:latin typeface="Arial Narrow" pitchFamily="32" charset="0"/>
              </a:rPr>
              <a:t>TICAD</a:t>
            </a:r>
            <a:r>
              <a:rPr lang="ru-RU" b="1" dirty="0" smtClean="0">
                <a:solidFill>
                  <a:srgbClr val="000000"/>
                </a:solidFill>
                <a:latin typeface="Arial Narrow" pitchFamily="32" charset="0"/>
              </a:rPr>
              <a:t>)</a:t>
            </a:r>
            <a:endParaRPr lang="en-US" dirty="0">
              <a:solidFill>
                <a:srgbClr val="000000"/>
              </a:solidFill>
              <a:latin typeface="Arial Narrow" pitchFamily="32" charset="0"/>
            </a:endParaRP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>
            <a:off x="6519863" y="3200400"/>
            <a:ext cx="1981200" cy="1752600"/>
          </a:xfrm>
          <a:prstGeom prst="ellipse">
            <a:avLst/>
          </a:prstGeom>
          <a:solidFill>
            <a:srgbClr val="FF9900">
              <a:alpha val="9999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b="1" dirty="0" smtClean="0">
                <a:solidFill>
                  <a:srgbClr val="000000"/>
                </a:solidFill>
                <a:latin typeface="Arial Narrow" pitchFamily="32" charset="0"/>
              </a:rPr>
              <a:t>Евразийская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b="1" dirty="0" smtClean="0">
                <a:solidFill>
                  <a:srgbClr val="000000"/>
                </a:solidFill>
                <a:latin typeface="Arial Narrow" pitchFamily="32" charset="0"/>
              </a:rPr>
              <a:t>дипломатия</a:t>
            </a:r>
            <a:endParaRPr lang="en-US" altLang="ja-JP" b="1" dirty="0">
              <a:solidFill>
                <a:srgbClr val="000000"/>
              </a:solidFill>
              <a:latin typeface="Arial Narrow" pitchFamily="32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 Narrow" pitchFamily="32" charset="0"/>
              </a:rPr>
              <a:t>Россия, Центральная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>
                <a:solidFill>
                  <a:srgbClr val="000000"/>
                </a:solidFill>
                <a:latin typeface="Arial Narrow" pitchFamily="32" charset="0"/>
              </a:rPr>
              <a:t>Азия и др.</a:t>
            </a:r>
            <a:endParaRPr lang="en-US" dirty="0">
              <a:solidFill>
                <a:srgbClr val="000000"/>
              </a:solidFill>
              <a:latin typeface="Arial Narrow" pitchFamily="32" charset="0"/>
            </a:endParaRP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6629400" y="4953000"/>
            <a:ext cx="1981200" cy="1752600"/>
          </a:xfrm>
          <a:prstGeom prst="ellipse">
            <a:avLst/>
          </a:prstGeom>
          <a:solidFill>
            <a:srgbClr val="FF9900">
              <a:alpha val="9999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b="1" dirty="0" smtClean="0">
                <a:solidFill>
                  <a:srgbClr val="000000"/>
                </a:solidFill>
                <a:latin typeface="Arial Narrow" pitchFamily="32" charset="0"/>
              </a:rPr>
              <a:t>Саммит стран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b="1" dirty="0" smtClean="0">
                <a:solidFill>
                  <a:srgbClr val="000000"/>
                </a:solidFill>
                <a:latin typeface="Arial Narrow" pitchFamily="32" charset="0"/>
              </a:rPr>
              <a:t>Восточной Азии</a:t>
            </a:r>
            <a:endParaRPr lang="en-US" altLang="ja-JP" b="1" dirty="0">
              <a:solidFill>
                <a:srgbClr val="000000"/>
              </a:solidFill>
              <a:latin typeface="Arial Narrow" pitchFamily="32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>
                <a:solidFill>
                  <a:srgbClr val="000000"/>
                </a:solidFill>
                <a:latin typeface="Arial Narrow" pitchFamily="32" charset="0"/>
              </a:rPr>
              <a:t>(EAS)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dirty="0" smtClean="0">
                <a:solidFill>
                  <a:srgbClr val="000000"/>
                </a:solidFill>
                <a:latin typeface="Arial Narrow" pitchFamily="32" charset="0"/>
              </a:rPr>
              <a:t>АСЕАН</a:t>
            </a:r>
            <a:r>
              <a:rPr lang="en-US" dirty="0" smtClean="0">
                <a:solidFill>
                  <a:srgbClr val="000000"/>
                </a:solidFill>
                <a:latin typeface="Arial Narrow" pitchFamily="32" charset="0"/>
              </a:rPr>
              <a:t>+3+3</a:t>
            </a:r>
            <a:r>
              <a:rPr lang="en-US" dirty="0">
                <a:solidFill>
                  <a:srgbClr val="000000"/>
                </a:solidFill>
                <a:latin typeface="Arial Narrow" pitchFamily="32" charset="0"/>
              </a:rPr>
              <a:t>+?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1363663" y="1676400"/>
            <a:ext cx="1981200" cy="1752600"/>
          </a:xfrm>
          <a:prstGeom prst="ellipse">
            <a:avLst/>
          </a:prstGeom>
          <a:solidFill>
            <a:srgbClr val="FF9900">
              <a:alpha val="9999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b="1" dirty="0" smtClean="0">
                <a:solidFill>
                  <a:srgbClr val="000000"/>
                </a:solidFill>
                <a:latin typeface="Arial Narrow" pitchFamily="32" charset="0"/>
              </a:rPr>
              <a:t>Человеческая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b="1" dirty="0" smtClean="0">
                <a:solidFill>
                  <a:srgbClr val="000000"/>
                </a:solidFill>
                <a:latin typeface="Arial Narrow" pitchFamily="32" charset="0"/>
              </a:rPr>
              <a:t>Безопасность</a:t>
            </a:r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381000" y="3200400"/>
            <a:ext cx="1981200" cy="1752600"/>
          </a:xfrm>
          <a:prstGeom prst="ellipse">
            <a:avLst/>
          </a:prstGeom>
          <a:solidFill>
            <a:srgbClr val="FF9900">
              <a:alpha val="9999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1600" b="1" dirty="0" smtClean="0">
                <a:solidFill>
                  <a:srgbClr val="000000"/>
                </a:solidFill>
                <a:latin typeface="Arial Narrow" pitchFamily="32" charset="0"/>
              </a:rPr>
              <a:t>Дуга свободы и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1600" b="1" dirty="0" smtClean="0">
                <a:solidFill>
                  <a:srgbClr val="000000"/>
                </a:solidFill>
                <a:latin typeface="Arial Narrow" pitchFamily="32" charset="0"/>
              </a:rPr>
              <a:t>процветания</a:t>
            </a:r>
            <a:endParaRPr lang="en-US" altLang="ja-JP" sz="1600" b="1" dirty="0">
              <a:solidFill>
                <a:srgbClr val="000000"/>
              </a:solidFill>
              <a:latin typeface="Arial Narrow" pitchFamily="32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 Narrow" pitchFamily="32" charset="0"/>
              </a:rPr>
              <a:t>Камбоджа, Лаос</a:t>
            </a:r>
            <a:r>
              <a:rPr lang="en-US" sz="1600" dirty="0" smtClean="0">
                <a:solidFill>
                  <a:srgbClr val="000000"/>
                </a:solidFill>
                <a:latin typeface="Arial Narrow" pitchFamily="32" charset="0"/>
              </a:rPr>
              <a:t>,</a:t>
            </a:r>
            <a:r>
              <a:rPr lang="ru-RU" sz="1600" dirty="0" smtClean="0">
                <a:solidFill>
                  <a:srgbClr val="000000"/>
                </a:solidFill>
                <a:latin typeface="Arial Narrow" pitchFamily="32" charset="0"/>
              </a:rPr>
              <a:t> Вьетнам,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Arial Narrow" pitchFamily="32" charset="0"/>
              </a:rPr>
              <a:t> </a:t>
            </a:r>
            <a:r>
              <a:rPr lang="ru-RU" sz="1600" dirty="0" smtClean="0">
                <a:solidFill>
                  <a:srgbClr val="000000"/>
                </a:solidFill>
                <a:latin typeface="Arial Narrow" pitchFamily="32" charset="0"/>
              </a:rPr>
              <a:t>центральная Азия,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 Narrow" pitchFamily="32" charset="0"/>
              </a:rPr>
              <a:t>Восточная Европа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 Narrow" pitchFamily="32" charset="0"/>
              </a:rPr>
              <a:t>и др. </a:t>
            </a:r>
            <a:endParaRPr lang="en-US" sz="1600" dirty="0">
              <a:solidFill>
                <a:srgbClr val="000000"/>
              </a:solidFill>
              <a:latin typeface="Arial Narrow" pitchFamily="32" charset="0"/>
            </a:endParaRP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304800" y="4953000"/>
            <a:ext cx="1981200" cy="1752600"/>
          </a:xfrm>
          <a:prstGeom prst="ellipse">
            <a:avLst/>
          </a:prstGeom>
          <a:solidFill>
            <a:srgbClr val="FF9900">
              <a:alpha val="9999"/>
            </a:srgb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1600" b="1" dirty="0" smtClean="0">
                <a:solidFill>
                  <a:srgbClr val="000000"/>
                </a:solidFill>
                <a:latin typeface="Arial Narrow" pitchFamily="32" charset="0"/>
              </a:rPr>
              <a:t>Сотрудничество в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altLang="ja-JP" sz="1600" b="1" dirty="0" smtClean="0">
                <a:solidFill>
                  <a:srgbClr val="000000"/>
                </a:solidFill>
                <a:latin typeface="Arial Narrow" pitchFamily="32" charset="0"/>
              </a:rPr>
              <a:t>борьбе с терроризмом</a:t>
            </a:r>
            <a:endParaRPr lang="en-US" altLang="ja-JP" sz="1600" b="1" dirty="0">
              <a:solidFill>
                <a:srgbClr val="000000"/>
              </a:solidFill>
              <a:latin typeface="Arial Narrow" pitchFamily="32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1600" dirty="0" smtClean="0">
                <a:solidFill>
                  <a:srgbClr val="000000"/>
                </a:solidFill>
                <a:latin typeface="Arial Narrow" pitchFamily="32" charset="0"/>
              </a:rPr>
              <a:t>Ирак и Афганистан</a:t>
            </a:r>
            <a:endParaRPr lang="en-US" sz="1600" b="1" dirty="0">
              <a:solidFill>
                <a:srgbClr val="000000"/>
              </a:solidFill>
              <a:latin typeface="Arial Narrow" pitchFamily="32" charset="0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0377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ru-RU" altLang="ja-JP" sz="2800" b="1" dirty="0" smtClean="0"/>
              <a:t>Развитие «трех принципов японской дипломатии» после холодной войны</a:t>
            </a:r>
            <a:endParaRPr kumimoji="1" lang="ja-JP" altLang="en-US" sz="28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52600"/>
            <a:ext cx="8003232" cy="4373563"/>
          </a:xfrm>
        </p:spPr>
        <p:txBody>
          <a:bodyPr/>
          <a:lstStyle/>
          <a:p>
            <a:pPr marL="342900" indent="-342900">
              <a:buFont typeface="Wingdings" pitchFamily="2" charset="2"/>
              <a:buChar char="n"/>
            </a:pPr>
            <a:r>
              <a:rPr kumimoji="1" lang="ja-JP" altLang="en-US" sz="2800" b="0" dirty="0" smtClean="0"/>
              <a:t>「</a:t>
            </a:r>
            <a:r>
              <a:rPr kumimoji="1" lang="ru-RU" altLang="ja-JP" sz="2800" b="0" dirty="0" smtClean="0"/>
              <a:t>ООН</a:t>
            </a:r>
            <a:r>
              <a:rPr kumimoji="1" lang="ja-JP" altLang="en-US" sz="2800" b="0" dirty="0" smtClean="0"/>
              <a:t>」</a:t>
            </a:r>
            <a:r>
              <a:rPr kumimoji="1" lang="ja-JP" altLang="en-US" sz="2800" b="0" dirty="0"/>
              <a:t>　→　</a:t>
            </a:r>
            <a:r>
              <a:rPr kumimoji="1" lang="ja-JP" altLang="en-US" sz="2800" dirty="0" smtClean="0"/>
              <a:t>「</a:t>
            </a:r>
            <a:r>
              <a:rPr kumimoji="1" lang="ru-RU" altLang="ja-JP" sz="2800" dirty="0" smtClean="0"/>
              <a:t>Человеческая Безопасность</a:t>
            </a:r>
            <a:r>
              <a:rPr kumimoji="1" lang="ja-JP" altLang="en-US" sz="2800" dirty="0" smtClean="0"/>
              <a:t>」</a:t>
            </a:r>
            <a:endParaRPr kumimoji="1" lang="en-US" altLang="ja-JP" sz="2800" dirty="0"/>
          </a:p>
          <a:p>
            <a:pPr marL="342900" indent="-342900">
              <a:buFont typeface="Wingdings" pitchFamily="2" charset="2"/>
              <a:buChar char="n"/>
            </a:pPr>
            <a:endParaRPr kumimoji="1" lang="en-US" altLang="ja-JP" sz="2800" dirty="0"/>
          </a:p>
          <a:p>
            <a:pPr marL="342900" indent="-342900">
              <a:buFont typeface="Wingdings" pitchFamily="2" charset="2"/>
              <a:buChar char="n"/>
            </a:pPr>
            <a:r>
              <a:rPr kumimoji="1" lang="ru-RU" altLang="ja-JP" sz="2800" b="0" dirty="0" smtClean="0"/>
              <a:t>Член Азии</a:t>
            </a:r>
            <a:r>
              <a:rPr kumimoji="1" lang="ja-JP" altLang="en-US" sz="2800" b="0" dirty="0"/>
              <a:t>　→　</a:t>
            </a:r>
            <a:r>
              <a:rPr kumimoji="1" lang="ja-JP" altLang="en-US" sz="2800" dirty="0" smtClean="0"/>
              <a:t>「</a:t>
            </a:r>
            <a:r>
              <a:rPr lang="ru-RU" altLang="ja-JP" sz="2800" dirty="0" smtClean="0"/>
              <a:t>Восточноазиатское сообщество</a:t>
            </a:r>
            <a:r>
              <a:rPr lang="ja-JP" altLang="en-US" sz="2800" dirty="0" smtClean="0"/>
              <a:t>」</a:t>
            </a:r>
            <a:endParaRPr lang="en-US" altLang="ja-JP" sz="2800" dirty="0"/>
          </a:p>
          <a:p>
            <a:pPr marL="342900" indent="-342900">
              <a:buFont typeface="Wingdings" pitchFamily="2" charset="2"/>
              <a:buChar char="n"/>
            </a:pPr>
            <a:endParaRPr kumimoji="1" lang="en-US" altLang="ja-JP" sz="2800" dirty="0"/>
          </a:p>
          <a:p>
            <a:pPr marL="342900" indent="-342900">
              <a:buFont typeface="Wingdings" pitchFamily="2" charset="2"/>
              <a:buChar char="n"/>
            </a:pPr>
            <a:r>
              <a:rPr lang="ru-RU" altLang="ja-JP" sz="2800" b="0" dirty="0" smtClean="0"/>
              <a:t>Союз с США</a:t>
            </a:r>
            <a:r>
              <a:rPr lang="ja-JP" altLang="en-US" sz="2800" b="0" dirty="0"/>
              <a:t>　→　</a:t>
            </a:r>
            <a:r>
              <a:rPr lang="ja-JP" altLang="en-US" sz="2800" dirty="0" smtClean="0"/>
              <a:t>「</a:t>
            </a:r>
            <a:r>
              <a:rPr lang="ru-RU" altLang="ja-JP" sz="2800" dirty="0" smtClean="0"/>
              <a:t>Дуга свободы и процветания</a:t>
            </a:r>
            <a:r>
              <a:rPr lang="ja-JP" altLang="en-US" sz="2800" dirty="0" smtClean="0"/>
              <a:t>」</a:t>
            </a:r>
            <a:endParaRPr lang="en-US" altLang="ja-JP" sz="2800" dirty="0"/>
          </a:p>
          <a:p>
            <a:pPr marL="342900" indent="-342900">
              <a:buFont typeface="Wingdings" pitchFamily="2" charset="2"/>
              <a:buChar char="n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14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828010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sz="3200" b="1" dirty="0"/>
              <a:t>２</a:t>
            </a:r>
            <a:r>
              <a:rPr kumimoji="1" lang="ja-JP" altLang="en-US" sz="3200" b="1" dirty="0" smtClean="0"/>
              <a:t>．「</a:t>
            </a:r>
            <a:r>
              <a:rPr kumimoji="1" lang="ru-RU" altLang="ja-JP" sz="3200" b="1" dirty="0" smtClean="0"/>
              <a:t>ЧЕЛОВЕЧЕСКАЯ Безопасность</a:t>
            </a:r>
            <a:r>
              <a:rPr kumimoji="1" lang="ja-JP" altLang="en-US" sz="3200" b="1" dirty="0" smtClean="0"/>
              <a:t>」</a:t>
            </a:r>
            <a:endParaRPr kumimoji="1" lang="ja-JP" altLang="en-US" sz="32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075240" cy="5328592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kumimoji="1" lang="ru-RU" altLang="ja-JP" sz="2400" dirty="0" smtClean="0"/>
              <a:t>Что такое человеческая безопасность?</a:t>
            </a:r>
            <a:endParaRPr kumimoji="1" lang="en-US" altLang="ja-JP" sz="2400" dirty="0"/>
          </a:p>
          <a:p>
            <a:r>
              <a:rPr lang="ja-JP" altLang="en-US" sz="2400" b="0" dirty="0" smtClean="0"/>
              <a:t>「</a:t>
            </a:r>
            <a:r>
              <a:rPr lang="ru-RU" sz="2400" b="0" dirty="0"/>
              <a:t>В нынешнем </a:t>
            </a:r>
            <a:r>
              <a:rPr lang="ru-RU" sz="2400" b="0" dirty="0" smtClean="0"/>
              <a:t>международном сообществе</a:t>
            </a:r>
            <a:r>
              <a:rPr lang="ru-RU" sz="2400" b="0" dirty="0"/>
              <a:t>, где развивается глобализация, государство по-прежнему играет важную роль в защите граждан, но для эффективного решения </a:t>
            </a:r>
            <a:r>
              <a:rPr lang="ru-RU" sz="2400" b="0" dirty="0" smtClean="0"/>
              <a:t>глобальных проблем трудно </a:t>
            </a:r>
            <a:r>
              <a:rPr lang="ru-RU" sz="2400" b="0" dirty="0"/>
              <a:t>заниматься исключительно традиционной концепцией «национальной безопасности», которая защищает ее границы и граждан. Поэтому идея сосредоточения внимания на каждом человеке была предложена как дополнение и укрепление национальной безопасности </a:t>
            </a:r>
            <a:r>
              <a:rPr lang="ru-RU" sz="2400" b="0" dirty="0" smtClean="0"/>
              <a:t>– Безопасность человека</a:t>
            </a:r>
            <a:r>
              <a:rPr lang="ru-RU" sz="2400" dirty="0" smtClean="0"/>
              <a:t>. </a:t>
            </a:r>
            <a:r>
              <a:rPr lang="ru-RU" sz="2400" u="sng" dirty="0" smtClean="0"/>
              <a:t>Безопасность </a:t>
            </a:r>
            <a:r>
              <a:rPr lang="ru-RU" sz="2400" u="sng" dirty="0"/>
              <a:t>человека </a:t>
            </a:r>
            <a:r>
              <a:rPr lang="ru-RU" sz="2400" u="sng" dirty="0" smtClean="0"/>
              <a:t>– это </a:t>
            </a:r>
            <a:r>
              <a:rPr lang="ru-RU" sz="2400" u="sng" dirty="0"/>
              <a:t>ориентированная на </a:t>
            </a:r>
            <a:r>
              <a:rPr lang="ru-RU" sz="2400" u="sng" dirty="0" smtClean="0"/>
              <a:t>индивидуума </a:t>
            </a:r>
            <a:r>
              <a:rPr lang="ru-RU" sz="2400" u="sng" dirty="0"/>
              <a:t>точка зрения, которая защищает людей от широких и серьезных </a:t>
            </a:r>
            <a:r>
              <a:rPr lang="ru-RU" sz="2400" u="sng" dirty="0" smtClean="0"/>
              <a:t>угроз </a:t>
            </a:r>
            <a:r>
              <a:rPr lang="ru-RU" sz="2400" u="sng" dirty="0"/>
              <a:t>жизни и достоинству человека и реализует богатые возможности </a:t>
            </a:r>
            <a:r>
              <a:rPr lang="ru-RU" sz="2400" u="sng" dirty="0" smtClean="0"/>
              <a:t>людей. </a:t>
            </a:r>
            <a:r>
              <a:rPr lang="ru-RU" sz="2400" u="sng" dirty="0"/>
              <a:t>Это </a:t>
            </a:r>
            <a:r>
              <a:rPr lang="ru-RU" sz="2400" u="sng" dirty="0" smtClean="0"/>
              <a:t>практический гуманистический способ мышления</a:t>
            </a:r>
            <a:r>
              <a:rPr lang="ru-RU" sz="2400" dirty="0" smtClean="0"/>
              <a:t>.</a:t>
            </a:r>
            <a:r>
              <a:rPr lang="ja-JP" altLang="en-US" sz="2400" b="0" dirty="0" smtClean="0"/>
              <a:t>」</a:t>
            </a:r>
            <a:endParaRPr lang="en-US" altLang="ja-JP" sz="2400" b="0" dirty="0"/>
          </a:p>
          <a:p>
            <a:r>
              <a:rPr kumimoji="1" lang="ja-JP" altLang="en-US" sz="2400" b="0" dirty="0" smtClean="0"/>
              <a:t>（</a:t>
            </a:r>
            <a:r>
              <a:rPr lang="ru-RU" sz="2400" b="0" dirty="0" smtClean="0"/>
              <a:t>Министерство </a:t>
            </a:r>
            <a:r>
              <a:rPr lang="ru-RU" sz="2400" b="0" dirty="0"/>
              <a:t>иностранных </a:t>
            </a:r>
            <a:r>
              <a:rPr lang="ru-RU" sz="2400" b="0" dirty="0" smtClean="0"/>
              <a:t>дел, Агентство международного сотрудничества, отдел глобальных вопросов, «</a:t>
            </a:r>
            <a:r>
              <a:rPr lang="ru-RU" sz="2400" b="0" dirty="0"/>
              <a:t>Человеческая безопасность </a:t>
            </a:r>
            <a:r>
              <a:rPr lang="ru-RU" sz="2400" b="0" dirty="0" smtClean="0"/>
              <a:t>– для </a:t>
            </a:r>
            <a:r>
              <a:rPr lang="ru-RU" sz="2400" b="0" dirty="0"/>
              <a:t>реализации богатых возможностей </a:t>
            </a:r>
            <a:r>
              <a:rPr lang="ru-RU" sz="2400" b="0" dirty="0" smtClean="0"/>
              <a:t>людей»</a:t>
            </a:r>
            <a:r>
              <a:rPr kumimoji="1" lang="ru-RU" altLang="ja-JP" sz="2400" b="0" dirty="0" smtClean="0"/>
              <a:t>, октябрь 2011</a:t>
            </a:r>
            <a:endParaRPr kumimoji="1" lang="ja-JP" altLang="en-US" sz="24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915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0.gstatic.com/images?q=tbn:ANd9GcT-LxwSKOImvcEHulrf_u6DXZEm6-M6blE9v3GWw0nZI3AHEQodYA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454659"/>
            <a:ext cx="2549252" cy="337159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355160" cy="683994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ru-RU" altLang="ja-JP" sz="2800" b="1" dirty="0" smtClean="0"/>
              <a:t>Инициативы Японии в безопасности человека</a:t>
            </a:r>
            <a:endParaRPr kumimoji="1" lang="ja-JP" altLang="en-US" sz="28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91753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kumimoji="1" lang="ru-RU" altLang="ja-JP" sz="2400" dirty="0" smtClean="0"/>
              <a:t>Выступление премьер-министра </a:t>
            </a:r>
            <a:r>
              <a:rPr kumimoji="1" lang="ru-RU" altLang="ja-JP" sz="2400" dirty="0" err="1" smtClean="0"/>
              <a:t>Обути</a:t>
            </a:r>
            <a:r>
              <a:rPr kumimoji="1" lang="ru-RU" altLang="ja-JP" sz="2400" dirty="0" smtClean="0"/>
              <a:t> «Интеллектуальный диалог о строительстве завтрашнего дня Азии» (декабрь 1998)</a:t>
            </a:r>
            <a:endParaRPr kumimoji="1" lang="en-US" altLang="ja-JP" sz="2400" dirty="0"/>
          </a:p>
          <a:p>
            <a:r>
              <a:rPr kumimoji="1" lang="ja-JP" altLang="en-US" sz="2400" b="0" dirty="0" smtClean="0"/>
              <a:t>「</a:t>
            </a:r>
            <a:r>
              <a:rPr lang="ru-RU" sz="2400" b="0" dirty="0"/>
              <a:t>«Удивительное экономическое развитие в Азии в последние годы </a:t>
            </a:r>
            <a:r>
              <a:rPr lang="ru-RU" sz="2400" b="0" dirty="0" smtClean="0"/>
              <a:t> в то же время создало </a:t>
            </a:r>
            <a:r>
              <a:rPr lang="ru-RU" sz="2400" b="0" dirty="0"/>
              <a:t>различные </a:t>
            </a:r>
            <a:r>
              <a:rPr lang="ru-RU" sz="2400" b="0" dirty="0" smtClean="0"/>
              <a:t>искажения социального плана... </a:t>
            </a:r>
            <a:r>
              <a:rPr lang="ru-RU" sz="2400" b="0" dirty="0"/>
              <a:t>Учитывая эту ситуацию, </a:t>
            </a:r>
            <a:r>
              <a:rPr lang="ru-RU" sz="2400" b="0" dirty="0" smtClean="0"/>
              <a:t>с моей точки зрения концепции «безопасности человека», я верю, что необходимо </a:t>
            </a:r>
            <a:r>
              <a:rPr lang="ru-RU" sz="2400" b="0" dirty="0"/>
              <a:t>бороться с этим кризисом, обращая внимание на социально </a:t>
            </a:r>
            <a:r>
              <a:rPr lang="ru-RU" sz="2400" b="0" dirty="0" smtClean="0"/>
              <a:t>уязвимые слои населения </a:t>
            </a:r>
            <a:r>
              <a:rPr lang="ru-RU" sz="2400" b="0" dirty="0"/>
              <a:t>и на долгосрочное развитие этого региона, </a:t>
            </a:r>
            <a:r>
              <a:rPr lang="ru-RU" sz="2400" b="0" dirty="0" smtClean="0"/>
              <a:t>рассмотреть </a:t>
            </a:r>
            <a:r>
              <a:rPr lang="ru-RU" sz="2400" b="0" dirty="0"/>
              <a:t>стратегию нового экономического развития, в которой подчеркивается «безопасность человека</a:t>
            </a:r>
            <a:r>
              <a:rPr lang="ru-RU" sz="2400" b="0" dirty="0" smtClean="0"/>
              <a:t>».</a:t>
            </a:r>
            <a:r>
              <a:rPr kumimoji="1" lang="ja-JP" altLang="en-US" sz="2400" b="0" dirty="0" smtClean="0"/>
              <a:t>」</a:t>
            </a:r>
            <a:endParaRPr kumimoji="1" lang="en-US" altLang="ja-JP" sz="2400" b="0" dirty="0"/>
          </a:p>
          <a:p>
            <a:pPr marL="342900" indent="-342900">
              <a:buFont typeface="Wingdings" pitchFamily="2" charset="2"/>
              <a:buChar char="n"/>
            </a:pPr>
            <a:r>
              <a:rPr lang="ru-RU" altLang="ja-JP" sz="2400" dirty="0" smtClean="0"/>
              <a:t>Выступление премьер-министра </a:t>
            </a:r>
            <a:r>
              <a:rPr lang="ru-RU" altLang="ja-JP" sz="2400" dirty="0" err="1" smtClean="0"/>
              <a:t>Обути</a:t>
            </a:r>
            <a:r>
              <a:rPr lang="ru-RU" altLang="ja-JP" sz="2400" dirty="0" smtClean="0"/>
              <a:t> «К созданию светлого будущего Азии» (декабрь 1998)</a:t>
            </a:r>
            <a:endParaRPr lang="en-US" altLang="ja-JP" sz="2400" dirty="0" smtClean="0"/>
          </a:p>
          <a:p>
            <a:r>
              <a:rPr lang="ja-JP" altLang="en-US" sz="2400" b="0" dirty="0" smtClean="0"/>
              <a:t>「</a:t>
            </a:r>
            <a:r>
              <a:rPr lang="ru-RU" altLang="ja-JP" sz="2400" b="0" dirty="0"/>
              <a:t>Япония </a:t>
            </a:r>
            <a:r>
              <a:rPr lang="ru-RU" altLang="ja-JP" sz="2400" b="0" dirty="0" smtClean="0"/>
              <a:t>внесет </a:t>
            </a:r>
            <a:r>
              <a:rPr lang="ru-RU" altLang="ja-JP" sz="2400" b="0" dirty="0"/>
              <a:t>500 млн. </a:t>
            </a:r>
            <a:r>
              <a:rPr lang="ru-RU" altLang="ja-JP" sz="2400" b="0" dirty="0" smtClean="0"/>
              <a:t>йен </a:t>
            </a:r>
            <a:r>
              <a:rPr lang="ru-RU" altLang="ja-JP" sz="2400" b="0" dirty="0"/>
              <a:t>(около 4,2 млн. </a:t>
            </a:r>
            <a:r>
              <a:rPr lang="ru-RU" altLang="ja-JP" sz="2400" b="0" dirty="0" smtClean="0"/>
              <a:t>долл</a:t>
            </a:r>
            <a:r>
              <a:rPr lang="ru-RU" altLang="ja-JP" sz="2400" b="0" dirty="0"/>
              <a:t>. США) для создания </a:t>
            </a:r>
            <a:r>
              <a:rPr lang="ru-RU" altLang="ja-JP" sz="2400" b="0" dirty="0" smtClean="0"/>
              <a:t>«Целевого фонда ООН по безопасности человека» </a:t>
            </a:r>
            <a:r>
              <a:rPr lang="ru-RU" altLang="ja-JP" sz="2400" b="0" dirty="0"/>
              <a:t>для гибкого осуществления поддержки проектов, </a:t>
            </a:r>
            <a:r>
              <a:rPr lang="ru-RU" altLang="ja-JP" sz="2400" b="0" dirty="0" smtClean="0"/>
              <a:t>проводимых соответствующими </a:t>
            </a:r>
            <a:r>
              <a:rPr lang="ru-RU" altLang="ja-JP" sz="2400" b="0" dirty="0"/>
              <a:t>международными организациями в </a:t>
            </a:r>
            <a:r>
              <a:rPr lang="ru-RU" altLang="ja-JP" sz="2400" b="0" dirty="0" smtClean="0"/>
              <a:t>этом регионе.</a:t>
            </a:r>
            <a:r>
              <a:rPr lang="ja-JP" altLang="en-US" sz="2400" b="0" dirty="0" smtClean="0"/>
              <a:t>」</a:t>
            </a:r>
            <a:endParaRPr kumimoji="1" lang="en-US" altLang="ja-JP" sz="2400" b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658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0.gstatic.com/images?q=tbn:ANd9GcT_lhwj-JRq_CYuXrgJRepeZojIbZoOkrBwZBQIZ1kgNodQu7Uh"/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6" y="0"/>
            <a:ext cx="4594866" cy="39330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1640" y="1495435"/>
            <a:ext cx="7620000" cy="5361459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itchFamily="2" charset="2"/>
              <a:buChar char="n"/>
            </a:pPr>
            <a:r>
              <a:rPr kumimoji="1" lang="ru-RU" altLang="ja-JP" sz="2400" dirty="0" smtClean="0"/>
              <a:t>Премьер-министр Мори, выступление на Саммите тысячелетия ООН (сентябрь 2009)</a:t>
            </a:r>
            <a:endParaRPr kumimoji="1" lang="en-US" altLang="ja-JP" sz="2400" dirty="0"/>
          </a:p>
          <a:p>
            <a:r>
              <a:rPr lang="ja-JP" altLang="en-US" sz="2400" b="0" dirty="0" smtClean="0"/>
              <a:t>「</a:t>
            </a:r>
            <a:r>
              <a:rPr lang="ru-RU" sz="2400" dirty="0"/>
              <a:t> </a:t>
            </a:r>
            <a:r>
              <a:rPr lang="ru-RU" sz="2400" b="0" dirty="0"/>
              <a:t>Япония планирует в полной мере использовать «человеческую безопасность» в качестве столпа дипломатии и сделать все возможное, чтобы XXI век был ориентирован на человека. В целях поощрения таких усилий, ориентированных на человека, </a:t>
            </a:r>
            <a:r>
              <a:rPr lang="ru-RU" sz="2400" b="0" dirty="0" smtClean="0"/>
              <a:t>ООН </a:t>
            </a:r>
            <a:r>
              <a:rPr lang="ru-RU" sz="2400" b="0" dirty="0"/>
              <a:t>должна играть более активную роль и, </a:t>
            </a:r>
            <a:r>
              <a:rPr lang="ru-RU" sz="2400" b="0" dirty="0" smtClean="0"/>
              <a:t>надеемся, </a:t>
            </a:r>
            <a:r>
              <a:rPr lang="ru-RU" sz="2400" b="0" dirty="0"/>
              <a:t>будет выполнять ее. Исходя из этого, Япония вложила более 9 млрд. </a:t>
            </a:r>
            <a:r>
              <a:rPr lang="ru-RU" sz="2400" b="0" dirty="0" smtClean="0"/>
              <a:t>йен </a:t>
            </a:r>
            <a:r>
              <a:rPr lang="ru-RU" sz="2400" b="0" dirty="0"/>
              <a:t>в </a:t>
            </a:r>
            <a:r>
              <a:rPr lang="ru-RU" sz="2400" b="0" dirty="0" smtClean="0"/>
              <a:t>«</a:t>
            </a:r>
            <a:r>
              <a:rPr lang="ru-RU" altLang="ja-JP" sz="2400" b="0" dirty="0" smtClean="0"/>
              <a:t>Целевой фонд ООН по безопасности человека</a:t>
            </a:r>
            <a:r>
              <a:rPr lang="ru-RU" sz="2400" b="0" dirty="0" smtClean="0"/>
              <a:t>», </a:t>
            </a:r>
            <a:r>
              <a:rPr lang="ru-RU" sz="2400" b="0" dirty="0"/>
              <a:t>созданный </a:t>
            </a:r>
            <a:r>
              <a:rPr lang="ru-RU" sz="2400" b="0" dirty="0" smtClean="0"/>
              <a:t>в </a:t>
            </a:r>
            <a:r>
              <a:rPr lang="ru-RU" sz="2400" b="0" dirty="0"/>
              <a:t>марте прошлого года. В ближайшем будущем мы хотели бы внести свой вклад в этот фонд в размере около 10 млрд. </a:t>
            </a:r>
            <a:r>
              <a:rPr lang="ru-RU" sz="2400" b="0" dirty="0" smtClean="0"/>
              <a:t>йен</a:t>
            </a:r>
            <a:r>
              <a:rPr lang="ru-RU" sz="2400" b="0" dirty="0"/>
              <a:t>. Кроме того, с участием известных экспертов по всему миру, я хотел бы создать международный комитет по безопасности </a:t>
            </a:r>
            <a:r>
              <a:rPr lang="ru-RU" sz="2400" b="0" dirty="0" smtClean="0"/>
              <a:t>человека </a:t>
            </a:r>
            <a:r>
              <a:rPr lang="ru-RU" sz="2400" b="0" dirty="0"/>
              <a:t>и </a:t>
            </a:r>
            <a:r>
              <a:rPr lang="ru-RU" sz="2400" b="0" dirty="0" smtClean="0"/>
              <a:t>продвигать эту инициативу дальше</a:t>
            </a:r>
            <a:r>
              <a:rPr lang="ru-RU" sz="2400" dirty="0" smtClean="0"/>
              <a:t>.</a:t>
            </a:r>
            <a:r>
              <a:rPr lang="ja-JP" altLang="en-US" sz="2400" b="0" dirty="0" smtClean="0"/>
              <a:t>」</a:t>
            </a:r>
            <a:endParaRPr lang="en-US" altLang="ja-JP" sz="2400" b="0" dirty="0"/>
          </a:p>
          <a:p>
            <a:endParaRPr kumimoji="1" lang="ja-JP" altLang="en-US" dirty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51C91-008F-48D6-9F0F-11EE32038610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0873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882</TotalTime>
  <Words>2153</Words>
  <Application>Microsoft Office PowerPoint</Application>
  <PresentationFormat>Экран (4:3)</PresentationFormat>
  <Paragraphs>156</Paragraphs>
  <Slides>22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エッセンシャル</vt:lpstr>
      <vt:lpstr>Международные отношения в АТР (1) ーпуть послевоенной дипломатии японииー  Юити Хосоя (профессор университета кейо)</vt:lpstr>
      <vt:lpstr>１．Глобализация японской дипломатии</vt:lpstr>
      <vt:lpstr>Презентация PowerPoint</vt:lpstr>
      <vt:lpstr>Презентация PowerPoint</vt:lpstr>
      <vt:lpstr>Презентация PowerPoint</vt:lpstr>
      <vt:lpstr>Развитие «трех принципов японской дипломатии» после холодной войны</vt:lpstr>
      <vt:lpstr>２．「ЧЕЛОВЕЧЕСКАЯ Безопасность」</vt:lpstr>
      <vt:lpstr>Инициативы Японии в безопасности человека</vt:lpstr>
      <vt:lpstr>Презентация PowerPoint</vt:lpstr>
      <vt:lpstr>Презентация PowerPoint</vt:lpstr>
      <vt:lpstr>３．「К восточноазиатскому сообществу」</vt:lpstr>
      <vt:lpstr>Стратегия хитоси танака, директора азиатско-тихоокеанского ДЕПАРТАМЕНТА</vt:lpstr>
      <vt:lpstr>４．Создание 「Дуги свободы и процветания」</vt:lpstr>
      <vt:lpstr>Презентация PowerPoint</vt:lpstr>
      <vt:lpstr>Стратегия заместителя министра иностранных дел сётаро яти</vt:lpstr>
      <vt:lpstr>Стратегия нобухацу канэхара, главы отдела общих дел бюро внешней политики</vt:lpstr>
      <vt:lpstr>５．Установление Порядка в АТР</vt:lpstr>
      <vt:lpstr>«Четыре столпа» экономической дипломатии министра иностранных дел маэхары</vt:lpstr>
      <vt:lpstr>Дипломатия в АТР министра МаэхарА</vt:lpstr>
      <vt:lpstr>６．Создающая дипломатическую сеть Азия</vt:lpstr>
      <vt:lpstr>Презентация PowerPoint</vt:lpstr>
      <vt:lpstr>７．Ценностно-ориентированная Дипломатия кабинета абэ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日本外交の新しい理念と政策  細谷雄一（上席研究員）</dc:title>
  <dc:creator>Yuichi Hosoya</dc:creator>
  <cp:lastModifiedBy>Корсунов Виктор Иванович</cp:lastModifiedBy>
  <cp:revision>81</cp:revision>
  <dcterms:created xsi:type="dcterms:W3CDTF">2012-06-24T13:15:24Z</dcterms:created>
  <dcterms:modified xsi:type="dcterms:W3CDTF">2018-03-19T01:52:04Z</dcterms:modified>
</cp:coreProperties>
</file>