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18"/>
  </p:notesMasterIdLst>
  <p:sldIdLst>
    <p:sldId id="288" r:id="rId5"/>
    <p:sldId id="296" r:id="rId6"/>
    <p:sldId id="287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7" r:id="rId15"/>
    <p:sldId id="298" r:id="rId16"/>
    <p:sldId id="299" r:id="rId17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87"/>
    <a:srgbClr val="25468A"/>
    <a:srgbClr val="373737"/>
    <a:srgbClr val="292927"/>
    <a:srgbClr val="1F497D"/>
    <a:srgbClr val="FFD25D"/>
    <a:srgbClr val="005EA4"/>
    <a:srgbClr val="0000CC"/>
    <a:srgbClr val="FFF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35" autoAdjust="0"/>
    <p:restoredTop sz="94660"/>
  </p:normalViewPr>
  <p:slideViewPr>
    <p:cSldViewPr>
      <p:cViewPr>
        <p:scale>
          <a:sx n="157" d="100"/>
          <a:sy n="157" d="100"/>
        </p:scale>
        <p:origin x="-732" y="-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6918D-8F39-4075-95FE-D3AD23A1084F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2431B-519E-406D-9BC8-D0CA3D3E7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2431B-519E-406D-9BC8-D0CA3D3E7F5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717E-40DB-4802-A15B-6CA9201A3D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3BB8-E417-4934-9A26-2DC4D91EB7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CB8F-CFA9-4682-91C7-015C9B35B6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708F-3914-4244-AF2B-E92B2BE003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E6E9-0F30-40DE-B031-9C61AC5548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968B-D276-4931-8D05-F5A011C86B5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0D27-321C-4C06-9ACE-971D6F32CE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5992-F568-4625-9222-A67DA975AC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75CE-F601-40CE-AFC1-185F928EDAB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068-9D58-405F-A4EE-502F58A534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F1DB-5FE4-439D-9568-883468357E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DB24-79B4-4714-B40B-E6FEB4D556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87624" y="411510"/>
            <a:ext cx="6377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Дальневосточное территориальное управление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Министерства науки и высшего образования Российской Федерации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3732" y="4371950"/>
            <a:ext cx="2869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Владивосток, 18 декабря 2018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94362" y="1491630"/>
            <a:ext cx="6561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54787"/>
                </a:solidFill>
                <a:latin typeface="Arial" pitchFamily="34" charset="0"/>
                <a:cs typeface="Arial" pitchFamily="34" charset="0"/>
              </a:rPr>
              <a:t>СТРАТЕГИЧЕСКАЯ СЕССИЯ</a:t>
            </a:r>
            <a:endParaRPr lang="ru-RU" sz="3600" b="1" dirty="0">
              <a:solidFill>
                <a:srgbClr val="25478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203" y="2355726"/>
            <a:ext cx="80797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54787"/>
                </a:solidFill>
                <a:latin typeface="Arial" pitchFamily="34" charset="0"/>
                <a:cs typeface="Arial" pitchFamily="34" charset="0"/>
              </a:rPr>
              <a:t>Национальный проект НАУКА:</a:t>
            </a:r>
          </a:p>
          <a:p>
            <a:pPr algn="ctr"/>
            <a:r>
              <a:rPr lang="ru-RU" sz="3200" b="1" dirty="0" smtClean="0">
                <a:solidFill>
                  <a:srgbClr val="254787"/>
                </a:solidFill>
                <a:latin typeface="Arial" pitchFamily="34" charset="0"/>
                <a:cs typeface="Arial" pitchFamily="34" charset="0"/>
              </a:rPr>
              <a:t>механизмы, инструменты, реализация</a:t>
            </a:r>
            <a:endParaRPr lang="ru-RU" sz="3200" b="1" dirty="0">
              <a:solidFill>
                <a:srgbClr val="25478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32264"/>
              </p:ext>
            </p:extLst>
          </p:nvPr>
        </p:nvGraphicFramePr>
        <p:xfrm>
          <a:off x="179512" y="759357"/>
          <a:ext cx="8568952" cy="4188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0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05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16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25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25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575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2609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5756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5756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7341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7341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1966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НП "Наука"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ЭС по реализации НП Наука в целом и достижению ключевых индикаторов и показателей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287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9530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ФП1 "Научно-производственная кооперация"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ЭГ по научным центрам мирового уровня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768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Секция "Сеть международных математических центров"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Секция "Научные центры генетических исследований мирового уровня"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Секция "Научные центры мирового уровня по  другим приоритетам НТР"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490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748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ЭГ по научно-образовательным центрам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Секция "Центры НТИ"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212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990"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ФП2 "Передовая исследовательская инфраструктура"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ЭГ по развитию  кооперации с организациями реального сектора экономики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350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ЭГ по развитию ведущих организаций, выполняющих исследования и разработки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81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92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ЭГ по развитию передовой инфраструктуры исследований и разработок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8897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Секция "Исследовательский флот"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Секция "</a:t>
                      </a:r>
                      <a:r>
                        <a:rPr lang="ru-RU" sz="1000" b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Мегасайенс</a:t>
                      </a:r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Секция "Инновационная инфраструктура"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Секция "Масштабные эксперименты"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4574"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ФП3 "Кадровый потенциал науки"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ЭГ по подготовке научных и научно-образовательных кадров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6323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Секция "Научная аспирантура"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Секция "Подготовка кадрового резерва"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Секция "Подготовка руководителей проекта"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0374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8622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ЭГ по карьерным лифтам в науке (молодых перспективных исследователей)</a:t>
                      </a:r>
                      <a:endParaRPr lang="ru-RU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33" marR="4133" marT="41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" name="Заголовок 3"/>
          <p:cNvSpPr txBox="1">
            <a:spLocks/>
          </p:cNvSpPr>
          <p:nvPr/>
        </p:nvSpPr>
        <p:spPr>
          <a:xfrm>
            <a:off x="251520" y="123478"/>
            <a:ext cx="84969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ЭКСПЕРТНЫЕ ГРУППЫ </a:t>
            </a:r>
          </a:p>
          <a:p>
            <a:pPr lvl="0">
              <a:spcBef>
                <a:spcPct val="0"/>
              </a:spcBef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ПРИ СОВЕТЕ ПО ПРОЕКТНОЙ ДЕЯТЕЛЬНОСТИ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25468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7939"/>
              </p:ext>
            </p:extLst>
          </p:nvPr>
        </p:nvGraphicFramePr>
        <p:xfrm>
          <a:off x="323528" y="926215"/>
          <a:ext cx="8496945" cy="3949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05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924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08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195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635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26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-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Г.В. ТРУБНИКОВ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solidFill>
                      <a:srgbClr val="2547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7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Администратор</a:t>
                      </a:r>
                      <a:r>
                        <a:rPr lang="ru-RU" sz="1100" b="1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Аникеев А.В.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9265" marR="6309" marT="6309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286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Организационная группа 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1751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99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отбору и развитию НОЦ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математическим центрам и Всемирному мат конгрессу 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7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961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центрам компетенций НТИ 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геномным и </a:t>
                      </a:r>
                      <a:r>
                        <a:rPr lang="ru-RU" sz="1100" b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биоресурсным</a:t>
                      </a:r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центрам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9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79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поддержке системы технологического трансфера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центрам по приоритетам НТР 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4773">
                <a:tc>
                  <a:txBody>
                    <a:bodyPr/>
                    <a:lstStyle/>
                    <a:p>
                      <a:pPr algn="l" fontAlgn="ctr"/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Секции по предметным направлениям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09" marR="6309" marT="630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Заголовок 3"/>
          <p:cNvSpPr txBox="1">
            <a:spLocks/>
          </p:cNvSpPr>
          <p:nvPr/>
        </p:nvSpPr>
        <p:spPr>
          <a:xfrm>
            <a:off x="251520" y="195486"/>
            <a:ext cx="84969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ФЕДЕРАЛЬНЫЙ ПРОЕКТ</a:t>
            </a:r>
          </a:p>
          <a:p>
            <a:pPr lvl="0">
              <a:spcBef>
                <a:spcPct val="0"/>
              </a:spcBef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"НАУЧНО-ПРОИЗВОДСТВЕННАЯ КООПЕРАЦИЯ"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25468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251520" y="195486"/>
            <a:ext cx="84969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ФЕДЕРАЛЬНЫЙ ПРОЕКТ</a:t>
            </a: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"ПЕРЕДОВАЯ ИССЛЕДОВАТЕЛЬСКАЯ ИНФРАСТРУКТУРА"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25468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21016"/>
              </p:ext>
            </p:extLst>
          </p:nvPr>
        </p:nvGraphicFramePr>
        <p:xfrm>
          <a:off x="251520" y="845200"/>
          <a:ext cx="8568951" cy="410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2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68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0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91661"/>
                <a:gridCol w="141584"/>
                <a:gridCol w="19405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0059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857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-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А.М. МЕДВЕДЕВ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6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Администратор: Голубева</a:t>
                      </a:r>
                      <a:r>
                        <a:rPr lang="ru-RU" sz="1100" b="1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Н.И.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9" marR="4369" marT="43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6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1061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6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1061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6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6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6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6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603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Организационная группа 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19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40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оценке результативности научных организаций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обеспечению подписки и программам развития российских научных журналов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9663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956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инвентаризации приборной базы научных организаций 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инфраструктуре для сельского хозяйства и развитию с/х технологий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0020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695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обновлению  приборной базы ведущих организаций 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развитию исследовательского флота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47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Секции: "1 профиль"; "2-3 профиль"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6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"</a:t>
                      </a:r>
                      <a:r>
                        <a:rPr lang="ru-RU" sz="1100" b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мегасайенс</a:t>
                      </a:r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354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развитию центров коллективного пользования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69" marR="4369" marT="43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Секции : НИКА   ПИК   СКИФ   ИССИ-4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56911"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6476">
                <a:tc gridSpan="3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инфраструктуре инновационной деятельности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7034"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9544">
                <a:tc>
                  <a:txBody>
                    <a:bodyPr/>
                    <a:lstStyle/>
                    <a:p>
                      <a:pPr algn="l" fontAlgn="ctr"/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реализации экспериментов мирового уровня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69" marR="4369" marT="4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251520" y="195486"/>
            <a:ext cx="84969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ФЕДЕРАЛЬНЫЙ ПРОЕКТ</a:t>
            </a: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"РАЗВИТИЕ КАДРОВОГО ПОТЕНЦИАЛА НАУКИ"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25468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115563"/>
              </p:ext>
            </p:extLst>
          </p:nvPr>
        </p:nvGraphicFramePr>
        <p:xfrm>
          <a:off x="395536" y="1026219"/>
          <a:ext cx="8424936" cy="3273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06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4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91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-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М.А. БОРОВСКАЯ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solidFill>
                      <a:srgbClr val="2547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8164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Администратор: Чернышева</a:t>
                      </a:r>
                      <a:r>
                        <a:rPr lang="ru-RU" sz="1100" b="1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О.Е.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9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0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Организационная группа 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50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52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развитию научной аспирантуры и мобильности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94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62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управленческим компетенциям в науке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0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Кадровый резерв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Центры</a:t>
                      </a:r>
                      <a:r>
                        <a:rPr lang="ru-RU" sz="11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развития компетенций</a:t>
                      </a:r>
                      <a:endParaRPr lang="en-US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0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31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РГ по карьерным лифтам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4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Проекты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Лаборатории</a:t>
                      </a:r>
                      <a:endParaRPr lang="ru-RU" sz="11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03" marR="6003" marT="60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250" y="1854572"/>
            <a:ext cx="5647893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54787"/>
                </a:solidFill>
                <a:latin typeface="Arial" pitchFamily="34" charset="0"/>
                <a:cs typeface="Arial" pitchFamily="34" charset="0"/>
              </a:rPr>
              <a:t>НАЦИОНАЛЬНЫЙ ПРОЕКТ</a:t>
            </a:r>
            <a:br>
              <a:rPr lang="ru-RU" sz="3200" b="1" dirty="0" smtClean="0">
                <a:solidFill>
                  <a:srgbClr val="254787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254787"/>
                </a:solidFill>
                <a:latin typeface="Arial" pitchFamily="34" charset="0"/>
                <a:cs typeface="Arial" pitchFamily="34" charset="0"/>
              </a:rPr>
              <a:t>«НАУКА»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79512" y="3435846"/>
            <a:ext cx="8773898" cy="0"/>
          </a:xfrm>
          <a:prstGeom prst="line">
            <a:avLst/>
          </a:prstGeom>
          <a:ln w="25400">
            <a:solidFill>
              <a:srgbClr val="A5002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9502"/>
            <a:ext cx="82809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b="1" dirty="0" smtClean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НАЦИОНАЛЬНЫЕ  ЦЕЛИ  РАЗВИТИЯ  РОССИЙСКОЙ  ФЕДЕРАЦИИ 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 период </a:t>
            </a:r>
            <a:r>
              <a:rPr lang="ru-RU" sz="1400" b="1" dirty="0" smtClean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до 2024 г.: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ускорение технологического развития  Российской  Федерации,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увеличение количества организаций,  осуществляющих  технологические инновации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до 50% от их общего числа;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вхождение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Российской  Федерации 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 число  5  крупнейших экономик мира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обеспечение темпов экономического роста выше мировых при  сохранении  макроэкономической  стабильности,  в   том   числе инфляции на уровне, не превышающем 4%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395536" y="185167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5468A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Национальный проект «НАУКА»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25468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779912" y="2355726"/>
            <a:ext cx="1368152" cy="288032"/>
          </a:xfrm>
          <a:prstGeom prst="downArrow">
            <a:avLst/>
          </a:prstGeom>
          <a:solidFill>
            <a:srgbClr val="2547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2715766"/>
            <a:ext cx="8280920" cy="720080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Вхождение Российской Федерации в пятерку ведущих стран, осуществляющих исследования и разработки в областях, определяемых приоритетами научно-технологического развития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3507854"/>
            <a:ext cx="8280920" cy="648072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привлекательности работы в Российской Федерации для российских и зарубежных ведущих ученых и молодых перспективных исследователей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4227934"/>
            <a:ext cx="8280920" cy="576064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Опережающий рост внутренних затрат на исследования и разработки за счет всех источников по сравнению с ростом ВВП</a:t>
            </a:r>
          </a:p>
        </p:txBody>
      </p:sp>
    </p:spTree>
    <p:extLst>
      <p:ext uri="{BB962C8B-B14F-4D97-AF65-F5344CB8AC3E}">
        <p14:creationId xmlns:p14="http://schemas.microsoft.com/office/powerpoint/2010/main" val="1710490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771550"/>
            <a:ext cx="2448272" cy="1440160"/>
          </a:xfrm>
          <a:prstGeom prst="roundRect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Вхождение Российской Федерации в пятерку ведущих стран, осуществляющих исследования и разработки в областях, определяемых приоритетами научно-технологического развития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427734"/>
            <a:ext cx="2448272" cy="1296144"/>
          </a:xfrm>
          <a:prstGeom prst="roundRect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привлекательности работы в Российской Федерации для российских и зарубежных ведущих ученых и молодых перспективных исследователей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3939902"/>
            <a:ext cx="2448272" cy="1008112"/>
          </a:xfrm>
          <a:prstGeom prst="roundRect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Опережающий рост внутренних затрат на исследования и разработки за счет всех источников по сравнению с ростом ВВП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699792" y="987574"/>
            <a:ext cx="360040" cy="3744416"/>
          </a:xfrm>
          <a:prstGeom prst="rightArrow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732240" y="987574"/>
            <a:ext cx="360040" cy="3744416"/>
          </a:xfrm>
          <a:prstGeom prst="rightArrow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03848" y="699542"/>
            <a:ext cx="3384376" cy="576064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Количество статей, опубликованных в изданиях, индексируемых в международных базах*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03848" y="1347614"/>
            <a:ext cx="3384376" cy="432048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Количество поданных заявок на получение патента на изобретение</a:t>
            </a:r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endParaRPr lang="ru-RU" sz="11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03848" y="1851670"/>
            <a:ext cx="3384376" cy="432048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Численность исследователей в эквиваленте полной занятости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03848" y="2499742"/>
            <a:ext cx="3384376" cy="576064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Численность российских и зарубежных ученых, имеющих статьи в научных изданиях первого и второго квартилей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03848" y="3147814"/>
            <a:ext cx="3384376" cy="576064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Доля исследователей в возрасте до 39 лет в общей численности российских исследователе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03848" y="4011910"/>
            <a:ext cx="3168352" cy="432048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Опережающий рост внутренних затрат на исследования и разработки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03848" y="4515966"/>
            <a:ext cx="3168352" cy="432048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Внутренние затраты на исследования и разработки за счет всех источников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36296" y="699542"/>
            <a:ext cx="1512168" cy="576064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5 место в мире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36296" y="1347614"/>
            <a:ext cx="1512168" cy="432048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5 место в мире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236296" y="1851670"/>
            <a:ext cx="1512168" cy="432048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4 место в мире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236296" y="2499742"/>
            <a:ext cx="1512168" cy="576064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30,8 тысяч человек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36296" y="3147814"/>
            <a:ext cx="1512168" cy="576064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50,1%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236296" y="4011910"/>
            <a:ext cx="1512168" cy="648072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1 847,61 млрд. </a:t>
            </a:r>
          </a:p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2024 г.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164288" y="4731990"/>
            <a:ext cx="16097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9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 - по приоритетам НТР</a:t>
            </a:r>
          </a:p>
        </p:txBody>
      </p:sp>
      <p:sp>
        <p:nvSpPr>
          <p:cNvPr id="30" name="Заголовок 3"/>
          <p:cNvSpPr txBox="1">
            <a:spLocks/>
          </p:cNvSpPr>
          <p:nvPr/>
        </p:nvSpPr>
        <p:spPr>
          <a:xfrm>
            <a:off x="395536" y="12347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5468A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НАЦИОНАЛЬНЫЙ ПРОЕКТ «НАУКА»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25468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467544" y="12347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СТРУКТУРА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5468A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ПРОЕКТА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25468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3848" y="771550"/>
            <a:ext cx="3384376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Национальный проект «Наука»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77" y="1707654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Федеральные </a:t>
            </a:r>
          </a:p>
          <a:p>
            <a:pPr algn="ctr"/>
            <a:r>
              <a:rPr lang="ru-RU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проекты</a:t>
            </a:r>
            <a:endParaRPr lang="ru-RU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1563638"/>
            <a:ext cx="2160240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«Научно-производственная кооперация»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44208" y="1563638"/>
            <a:ext cx="2304256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«Развитие кадрового потенциала науки»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496" y="3003798"/>
            <a:ext cx="1440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Задачи в соответствии с Указом Президента Российской Федерации от </a:t>
            </a:r>
          </a:p>
          <a:p>
            <a:pPr algn="ctr"/>
            <a:r>
              <a:rPr lang="ru-RU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7 мая 2018 </a:t>
            </a:r>
            <a:r>
              <a:rPr lang="en-US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N204</a:t>
            </a:r>
            <a:endParaRPr lang="ru-RU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1960" y="2643758"/>
            <a:ext cx="2088232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обновление не менее 50% приборной базы ведущих организаций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11960" y="3651870"/>
            <a:ext cx="2088232" cy="936104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создание  передовой  инфраструктуры  научных  исследований включая «мегасайенс» 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860032" y="1203598"/>
            <a:ext cx="0" cy="360040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555776" y="1347614"/>
            <a:ext cx="5040560" cy="0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3923928" y="1563638"/>
            <a:ext cx="2304256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«Передовая исследовательская инфраструктура» 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555776" y="1347614"/>
            <a:ext cx="0" cy="216024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596336" y="1347614"/>
            <a:ext cx="0" cy="216024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547664" y="1923678"/>
            <a:ext cx="0" cy="2160240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547664" y="3075806"/>
            <a:ext cx="288032" cy="0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1763688" y="2643758"/>
            <a:ext cx="1944216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создание не менее 15 научно-образовательных  центров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547664" y="4083918"/>
            <a:ext cx="288032" cy="0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1763688" y="3651870"/>
            <a:ext cx="1944216" cy="936104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создание  научных  центров  мирового  уровня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923928" y="1923678"/>
            <a:ext cx="0" cy="2160240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923928" y="3075806"/>
            <a:ext cx="288032" cy="0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923928" y="4083918"/>
            <a:ext cx="288032" cy="0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444208" y="1923678"/>
            <a:ext cx="0" cy="2160240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444208" y="3075806"/>
            <a:ext cx="288032" cy="0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444208" y="4083918"/>
            <a:ext cx="288032" cy="0"/>
          </a:xfrm>
          <a:prstGeom prst="line">
            <a:avLst/>
          </a:prstGeom>
          <a:ln>
            <a:solidFill>
              <a:srgbClr val="2546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6660232" y="2643758"/>
            <a:ext cx="2088232" cy="1944216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целостной системы подготовки и профессионального роста научных и научно-педагогических кадров</a:t>
            </a:r>
          </a:p>
        </p:txBody>
      </p:sp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23478"/>
            <a:ext cx="8352928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483518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Развитие кооперации между ключевыми участниками технологической модернизации – научными организациями, университетами, организациями реального сектора экономики, органами федеральной и региональной власти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3848" y="69954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Широкомасштабная модернизация исследовательской инфраструктуры как основы повышения производительности труда в секторе исследований и разработок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2160" y="55552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Развитие кадрового потенциала в целях привлечения наиболее перспективных исследователей, создание условий для раскрытия возможностей наиболее талантливым ученым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123478"/>
            <a:ext cx="4392488" cy="432048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Национальный проект «Наука»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51520" y="1419623"/>
            <a:ext cx="2662592" cy="720079"/>
          </a:xfrm>
          <a:prstGeom prst="downArrow">
            <a:avLst>
              <a:gd name="adj1" fmla="val 80366"/>
              <a:gd name="adj2" fmla="val 27815"/>
            </a:avLst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ФП1. Развитие научной и научно-производственной кооперации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059832" y="1419622"/>
            <a:ext cx="2816437" cy="720080"/>
          </a:xfrm>
          <a:prstGeom prst="downArrow">
            <a:avLst>
              <a:gd name="adj1" fmla="val 78194"/>
              <a:gd name="adj2" fmla="val 27109"/>
            </a:avLst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ФП2. Развитие передовой инфраструктуры для проведения исследований и разработок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6012160" y="1419622"/>
            <a:ext cx="2808312" cy="720080"/>
          </a:xfrm>
          <a:prstGeom prst="downArrow">
            <a:avLst>
              <a:gd name="adj1" fmla="val 77580"/>
              <a:gd name="adj2" fmla="val 26716"/>
            </a:avLst>
          </a:prstGeom>
          <a:solidFill>
            <a:schemeClr val="accent4">
              <a:lumMod val="40000"/>
              <a:lumOff val="60000"/>
              <a:alpha val="3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ФП3. Развитие кадрового потенциала в сфере исследований и разработок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07505" y="2211710"/>
            <a:ext cx="2808312" cy="2808312"/>
          </a:xfrm>
          <a:prstGeom prst="round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 w="127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68580" tIns="34290" rIns="68580" bIns="3429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algn="l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 научно-образовательных центров мирового уровня</a:t>
            </a:r>
          </a:p>
          <a:p>
            <a:pPr marL="128588" indent="-128588" algn="l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научных центров мирового уровня</a:t>
            </a:r>
          </a:p>
          <a:p>
            <a:pPr marL="128588" indent="-128588" algn="l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 центров компетенции НТИ</a:t>
            </a:r>
          </a:p>
          <a:p>
            <a:pPr marL="128588" indent="-128588" algn="l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250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крупных и средних российских компаний вовлечено в реализацию проектов</a:t>
            </a:r>
          </a:p>
          <a:p>
            <a:pPr marL="128588" indent="-128588" algn="l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10 000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человек прошли целевую профессиональную подготовку и переподготовку</a:t>
            </a:r>
          </a:p>
          <a:p>
            <a:pPr marL="128588" indent="-128588" algn="l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140</a:t>
            </a:r>
            <a:r>
              <a:rPr lang="ru-RU" sz="9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новых прорывных технологий разработаны и переданы в реальный сектор экономики</a:t>
            </a:r>
          </a:p>
          <a:p>
            <a:pPr marL="128588" indent="-128588" algn="l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в 1,3 раза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увеличилось количество российских и зарубежных ведущих ученых, работающих в научных центрах мирового </a:t>
            </a:r>
            <a:r>
              <a:rPr lang="ru-RU" sz="900" b="1" dirty="0" smtClean="0">
                <a:latin typeface="Arial" pitchFamily="34" charset="0"/>
                <a:cs typeface="Arial" pitchFamily="34" charset="0"/>
              </a:rPr>
              <a:t>уровня</a:t>
            </a:r>
          </a:p>
          <a:p>
            <a:pPr marL="128588" indent="-128588" algn="l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900" b="1" dirty="0" smtClean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2 раза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вырос объем внутренних затрат на исследования и разработки компаний-участников НОЦ 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059832" y="2211710"/>
            <a:ext cx="2880320" cy="2808312"/>
          </a:xfrm>
          <a:prstGeom prst="round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 w="127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68580" tIns="34290" rIns="68580" bIns="3429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50%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приборной базы ведущих организаций, выполняющих исследования и разработки, обновлено</a:t>
            </a:r>
          </a:p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установки «мегасайенс» построено, </a:t>
            </a:r>
          </a:p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9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научно-исследовательских судна построено</a:t>
            </a:r>
          </a:p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 научно-исследовательских судов модернизировано,</a:t>
            </a:r>
          </a:p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 масштабных научных проектов на УНУ, </a:t>
            </a:r>
          </a:p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latin typeface="Arial" pitchFamily="34" charset="0"/>
                <a:cs typeface="Arial" pitchFamily="34" charset="0"/>
              </a:rPr>
              <a:t> развернута инфраструктура инновационной деятельности, в том числе в рамках реализации ФНТП поддержки сельского хозяйства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6012160" y="2211710"/>
            <a:ext cx="2847149" cy="2808312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 w="127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68580" tIns="34290" rIns="68580" bIns="3429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10 000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аспирантов получили грантовую поддержку;</a:t>
            </a:r>
          </a:p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в 2,1 раза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увеличена доля аспирантов, представивших к защите диссертацию при освоении программ аспирантуры;</a:t>
            </a:r>
          </a:p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1 150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человек, включенных в кадровый резерв, прошли обучение по программам подготовки управленческих кадров;</a:t>
            </a:r>
          </a:p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ru-RU" sz="9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центров развития компетенций  руководителей научных, научно-технических проектов и лабораторий, </a:t>
            </a:r>
          </a:p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4 000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человек прошли обучение в центрах развития компетенций;</a:t>
            </a:r>
          </a:p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7 500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научных проектов,</a:t>
            </a:r>
          </a:p>
          <a:p>
            <a:pPr marL="128588" indent="-128588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900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 новых лабораторий</a:t>
            </a:r>
          </a:p>
        </p:txBody>
      </p:sp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871" y="1854572"/>
            <a:ext cx="8292656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54787"/>
                </a:solidFill>
                <a:latin typeface="Arial" pitchFamily="34" charset="0"/>
                <a:cs typeface="Arial" pitchFamily="34" charset="0"/>
              </a:rPr>
              <a:t>ПРОЕКТНОЕ УПРАВЛЕНИЕ </a:t>
            </a:r>
            <a:br>
              <a:rPr lang="ru-RU" sz="3200" b="1" dirty="0" smtClean="0">
                <a:solidFill>
                  <a:srgbClr val="254787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254787"/>
                </a:solidFill>
                <a:latin typeface="Arial" pitchFamily="34" charset="0"/>
                <a:cs typeface="Arial" pitchFamily="34" charset="0"/>
              </a:rPr>
              <a:t>НАЦИОНАЛЬНЫМ ПРОЕКТОМ «НАУКА»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79512" y="3435846"/>
            <a:ext cx="8773898" cy="0"/>
          </a:xfrm>
          <a:prstGeom prst="line">
            <a:avLst/>
          </a:prstGeom>
          <a:ln w="25400">
            <a:solidFill>
              <a:srgbClr val="A5002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395536" y="26749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ОБЩАЯ СТРУКТУРА УПРАВЛЕНИЯ НАЦИОНАЛЬНЫМ ПРОЕКТОМ «НАУКА»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25468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15566"/>
            <a:ext cx="3740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(Правительственный уровень)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1419622"/>
            <a:ext cx="6264696" cy="504056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Совет по стратегическому развитию и национальным проектам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1995686"/>
            <a:ext cx="6264696" cy="504056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Президиум Совета по стратегическому развитию и национальным проектам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5775" y="2623220"/>
            <a:ext cx="3960441" cy="2180778"/>
          </a:xfrm>
          <a:prstGeom prst="roundRect">
            <a:avLst/>
          </a:prstGeom>
          <a:noFill/>
          <a:ln>
            <a:solidFill>
              <a:srgbClr val="2547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2715766"/>
            <a:ext cx="2862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ПРОЕКТНЫЙ КОМИТЕТ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848" y="3219822"/>
            <a:ext cx="2664296" cy="504056"/>
          </a:xfrm>
          <a:prstGeom prst="roundRect">
            <a:avLst/>
          </a:prstGeom>
          <a:solidFill>
            <a:srgbClr val="25468A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Куратор - Т.А. ГОЛИКОВА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8" y="3867894"/>
            <a:ext cx="2664296" cy="504056"/>
          </a:xfrm>
          <a:prstGeom prst="roundRect">
            <a:avLst/>
          </a:prstGeom>
          <a:solidFill>
            <a:srgbClr val="25468A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Члены проектного комитета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3003798"/>
            <a:ext cx="1944216" cy="1512168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Федеральный проектный офис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60232" y="3003798"/>
            <a:ext cx="1944216" cy="792088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Общественно-деловой совет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60232" y="3867894"/>
            <a:ext cx="1944216" cy="648072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Экспертная группа</a:t>
            </a:r>
          </a:p>
        </p:txBody>
      </p:sp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395536" y="26749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ОБЩАЯ СТРУКТУРА УПРАВЛЕНИЯ </a:t>
            </a:r>
          </a:p>
          <a:p>
            <a:pPr lvl="0">
              <a:spcBef>
                <a:spcPct val="0"/>
              </a:spcBef>
            </a:pPr>
            <a:r>
              <a:rPr lang="ru-RU" sz="2000" b="1" dirty="0" smtClean="0">
                <a:solidFill>
                  <a:srgbClr val="25468A"/>
                </a:solidFill>
                <a:latin typeface="Arial" pitchFamily="34" charset="0"/>
                <a:ea typeface="+mj-ea"/>
                <a:cs typeface="Arial" pitchFamily="34" charset="0"/>
              </a:rPr>
              <a:t>НАЦИОНАЛЬНЫМ ПРОЕКТОМ «НАУКА»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25468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15566"/>
            <a:ext cx="3236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25468A"/>
                </a:solidFill>
                <a:latin typeface="Arial" pitchFamily="34" charset="0"/>
                <a:cs typeface="Arial" pitchFamily="34" charset="0"/>
              </a:rPr>
              <a:t>(Ведомственный уровень)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55776" y="1635646"/>
            <a:ext cx="4248472" cy="1944216"/>
          </a:xfrm>
          <a:prstGeom prst="roundRect">
            <a:avLst/>
          </a:prstGeom>
          <a:noFill/>
          <a:ln>
            <a:solidFill>
              <a:srgbClr val="2547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1419622"/>
            <a:ext cx="2664296" cy="504056"/>
          </a:xfrm>
          <a:prstGeom prst="roundRect">
            <a:avLst/>
          </a:prstGeom>
          <a:solidFill>
            <a:srgbClr val="25468A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Руководитель НП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М.М. КОТЮКОВ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2067694"/>
            <a:ext cx="1872208" cy="576064"/>
          </a:xfrm>
          <a:prstGeom prst="roundRect">
            <a:avLst/>
          </a:prstGeom>
          <a:solidFill>
            <a:srgbClr val="25468A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Президиум Совета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2715766"/>
            <a:ext cx="1872208" cy="720080"/>
          </a:xfrm>
          <a:prstGeom prst="roundRect">
            <a:avLst/>
          </a:prstGeom>
          <a:solidFill>
            <a:srgbClr val="25468A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Совет по проектной деятельности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99792" y="2067694"/>
            <a:ext cx="2016224" cy="1368152"/>
          </a:xfrm>
          <a:prstGeom prst="roundRect">
            <a:avLst/>
          </a:prstGeom>
          <a:solidFill>
            <a:srgbClr val="25468A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Администратор НП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А.М. МЕДВЕДЕВ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(Проектный офис Министра)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48264" y="2211710"/>
            <a:ext cx="1656184" cy="648072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Экспертные группы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00664" y="2364110"/>
            <a:ext cx="1656184" cy="648072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Экспертные группы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53064" y="2516510"/>
            <a:ext cx="1656184" cy="648072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Экспертные группы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834902"/>
            <a:ext cx="1728192" cy="648072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Ведомственный проектный офис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2626990"/>
            <a:ext cx="1944216" cy="648072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Организационные и рабочие группы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1912" y="2779390"/>
            <a:ext cx="1944216" cy="648072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Организационные и рабочие группы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4312" y="2931790"/>
            <a:ext cx="1944216" cy="648072"/>
          </a:xfrm>
          <a:prstGeom prst="roundRect">
            <a:avLst/>
          </a:prstGeom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Организационные и рабочие группы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691680" y="3867894"/>
            <a:ext cx="5976664" cy="1080120"/>
          </a:xfrm>
          <a:prstGeom prst="roundRect">
            <a:avLst/>
          </a:prstGeom>
          <a:noFill/>
          <a:ln>
            <a:solidFill>
              <a:srgbClr val="2547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75856" y="3723878"/>
            <a:ext cx="2664296" cy="504056"/>
          </a:xfrm>
          <a:prstGeom prst="roundRect">
            <a:avLst/>
          </a:prstGeom>
          <a:solidFill>
            <a:srgbClr val="25468A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Руководитель ФП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79712" y="4371950"/>
            <a:ext cx="2232248" cy="504056"/>
          </a:xfrm>
          <a:prstGeom prst="roundRect">
            <a:avLst/>
          </a:prstGeom>
          <a:solidFill>
            <a:srgbClr val="25468A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Администратор ФП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427984" y="4371950"/>
            <a:ext cx="2952328" cy="504056"/>
          </a:xfrm>
          <a:prstGeom prst="roundRect">
            <a:avLst/>
          </a:prstGeom>
          <a:solidFill>
            <a:srgbClr val="25468A"/>
          </a:solidFill>
          <a:ln>
            <a:solidFill>
              <a:srgbClr val="25468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Руководители организационных групп</a:t>
            </a:r>
          </a:p>
        </p:txBody>
      </p:sp>
    </p:spTree>
    <p:extLst>
      <p:ext uri="{BB962C8B-B14F-4D97-AF65-F5344CB8AC3E}">
        <p14:creationId xmlns:p14="http://schemas.microsoft.com/office/powerpoint/2010/main" val="1469190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6050D912034674F9997CE74F0CB09A5" ma:contentTypeVersion="3" ma:contentTypeDescription="Создание документа." ma:contentTypeScope="" ma:versionID="162183909deae1beac54fe0eb2db08db">
  <xsd:schema xmlns:xsd="http://www.w3.org/2001/XMLSchema" xmlns:xs="http://www.w3.org/2001/XMLSchema" xmlns:p="http://schemas.microsoft.com/office/2006/metadata/properties" xmlns:ns2="5b7d19a7-b315-4837-9744-2fa5ce0861a1" targetNamespace="http://schemas.microsoft.com/office/2006/metadata/properties" ma:root="true" ma:fieldsID="e2f95c40f1fa6de489510176b04d1f7e" ns2:_="">
    <xsd:import namespace="5b7d19a7-b315-4837-9744-2fa5ce0861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d19a7-b315-4837-9744-2fa5ce0861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302E24-718B-431A-8347-7FE5B58B6B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3D3CA0-E8D0-45AD-9DA6-39C5711968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7d19a7-b315-4837-9744-2fa5ce0861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653A88-5B0D-46B5-86AC-F3850075DDA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2406</TotalTime>
  <Words>1142</Words>
  <Application>Microsoft Office PowerPoint</Application>
  <PresentationFormat>Экран (16:9)</PresentationFormat>
  <Paragraphs>233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Alexander Sandakov</dc:creator>
  <cp:lastModifiedBy>Строкин Константин Валерьевич</cp:lastModifiedBy>
  <cp:revision>217</cp:revision>
  <cp:lastPrinted>2018-12-07T08:52:59Z</cp:lastPrinted>
  <dcterms:created xsi:type="dcterms:W3CDTF">2015-08-17T10:09:49Z</dcterms:created>
  <dcterms:modified xsi:type="dcterms:W3CDTF">2018-12-24T22:32:22Z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0x01010096050D912034674F9997CE74F0CB09A5</vt:lpwstr>
  </property>
</Properties>
</file>