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4"/>
  </p:sldMasterIdLst>
  <p:notesMasterIdLst>
    <p:notesMasterId r:id="rId18"/>
  </p:notesMasterIdLst>
  <p:sldIdLst>
    <p:sldId id="288" r:id="rId5"/>
    <p:sldId id="296" r:id="rId6"/>
    <p:sldId id="287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7" r:id="rId15"/>
    <p:sldId id="298" r:id="rId16"/>
    <p:sldId id="299" r:id="rId17"/>
  </p:sldIdLst>
  <p:sldSz cx="9144000" cy="5143500" type="screen16x9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4787"/>
    <a:srgbClr val="25468A"/>
    <a:srgbClr val="373737"/>
    <a:srgbClr val="292927"/>
    <a:srgbClr val="1F497D"/>
    <a:srgbClr val="FFD25D"/>
    <a:srgbClr val="005EA4"/>
    <a:srgbClr val="0000CC"/>
    <a:srgbClr val="FFF6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35" autoAdjust="0"/>
    <p:restoredTop sz="94660"/>
  </p:normalViewPr>
  <p:slideViewPr>
    <p:cSldViewPr>
      <p:cViewPr>
        <p:scale>
          <a:sx n="157" d="100"/>
          <a:sy n="157" d="100"/>
        </p:scale>
        <p:origin x="-732" y="-2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96918D-8F39-4075-95FE-D3AD23A1084F}" type="datetimeFigureOut">
              <a:rPr lang="ru-RU" smtClean="0"/>
              <a:pPr/>
              <a:t>25.12.2018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13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E2431B-519E-406D-9BC8-D0CA3D3E7F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90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2431B-519E-406D-9BC8-D0CA3D3E7F5D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717E-40DB-4802-A15B-6CA9201A3D8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F14AF-56CB-4DB8-BF44-98725CC30DC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03BB8-E417-4934-9A26-2DC4D91EB7D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F14AF-56CB-4DB8-BF44-98725CC30DC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7CB8F-CFA9-4682-91C7-015C9B35B60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F14AF-56CB-4DB8-BF44-98725CC30DC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3708F-3914-4244-AF2B-E92B2BE003E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F14AF-56CB-4DB8-BF44-98725CC30DC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E6E9-0F30-40DE-B031-9C61AC55480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F14AF-56CB-4DB8-BF44-98725CC30DC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3968B-D276-4931-8D05-F5A011C86B5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F14AF-56CB-4DB8-BF44-98725CC30DC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0D27-321C-4C06-9ACE-971D6F32CE5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F14AF-56CB-4DB8-BF44-98725CC30DC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95992-F568-4625-9222-A67DA975AC2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F14AF-56CB-4DB8-BF44-98725CC30DC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75CE-F601-40CE-AFC1-185F928EDAB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F14AF-56CB-4DB8-BF44-98725CC30DC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89068-9D58-405F-A4EE-502F58A5347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F14AF-56CB-4DB8-BF44-98725CC30DC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1F1DB-5FE4-439D-9568-883468357E1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F14AF-56CB-4DB8-BF44-98725CC30DC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0DB24-79B4-4714-B40B-E6FEB4D5563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F14AF-56CB-4DB8-BF44-98725CC30DC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fade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187624" y="411510"/>
            <a:ext cx="63776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Дальневосточное территориальное управление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Министерства науки и высшего образования Российской Федерации</a:t>
            </a:r>
            <a:endParaRPr lang="ru-RU" sz="14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13732" y="4371950"/>
            <a:ext cx="28698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Владивосток, 18 декабря 2018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194362" y="1491630"/>
            <a:ext cx="65616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254787"/>
                </a:solidFill>
                <a:latin typeface="Arial" pitchFamily="34" charset="0"/>
                <a:cs typeface="Arial" pitchFamily="34" charset="0"/>
              </a:rPr>
              <a:t>СТРАТЕГИЧЕСКАЯ СЕССИЯ</a:t>
            </a:r>
            <a:endParaRPr lang="ru-RU" sz="3600" b="1" dirty="0">
              <a:solidFill>
                <a:srgbClr val="25478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4203" y="2355726"/>
            <a:ext cx="807977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254787"/>
                </a:solidFill>
                <a:latin typeface="Arial" pitchFamily="34" charset="0"/>
                <a:cs typeface="Arial" pitchFamily="34" charset="0"/>
              </a:rPr>
              <a:t>Национальный проект НАУКА:</a:t>
            </a:r>
          </a:p>
          <a:p>
            <a:pPr algn="ctr"/>
            <a:r>
              <a:rPr lang="ru-RU" sz="3200" b="1" dirty="0" smtClean="0">
                <a:solidFill>
                  <a:srgbClr val="254787"/>
                </a:solidFill>
                <a:latin typeface="Arial" pitchFamily="34" charset="0"/>
                <a:cs typeface="Arial" pitchFamily="34" charset="0"/>
              </a:rPr>
              <a:t>механизмы, инструменты, реализация</a:t>
            </a:r>
            <a:endParaRPr lang="ru-RU" sz="3200" b="1" dirty="0">
              <a:solidFill>
                <a:srgbClr val="254787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1908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732264"/>
              </p:ext>
            </p:extLst>
          </p:nvPr>
        </p:nvGraphicFramePr>
        <p:xfrm>
          <a:off x="179512" y="759357"/>
          <a:ext cx="8568952" cy="41886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609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5050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0169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225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2252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5756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626098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957562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957562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773415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773415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</a:tblGrid>
              <a:tr h="19660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НП "Наука"</a:t>
                      </a:r>
                      <a:endParaRPr lang="ru-RU" sz="10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ЭС по реализации НП Наука в целом и достижению ключевых индикаторов и показателей</a:t>
                      </a:r>
                      <a:endParaRPr lang="ru-RU" sz="10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5287">
                <a:tc>
                  <a:txBody>
                    <a:bodyPr/>
                    <a:lstStyle/>
                    <a:p>
                      <a:pPr algn="l" fontAlgn="ctr"/>
                      <a:endParaRPr lang="ru-RU" sz="10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49530">
                <a:tc rowSpan="5"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ФП1 "Научно-производственная кооперация"</a:t>
                      </a:r>
                      <a:endParaRPr lang="ru-RU" sz="10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ЭГ по научным центрам мирового уровня</a:t>
                      </a:r>
                      <a:endParaRPr lang="ru-RU" sz="10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47686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Секция "Сеть международных математических центров"</a:t>
                      </a:r>
                      <a:endParaRPr lang="ru-RU" sz="10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Секция "Научные центры генетических исследований мирового уровня"</a:t>
                      </a:r>
                      <a:endParaRPr lang="ru-RU" sz="10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Секция "Научные центры мирового уровня по  другим приоритетам НТР"</a:t>
                      </a:r>
                      <a:endParaRPr lang="ru-RU" sz="10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84908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57487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ЭГ по научно-образовательным центрам</a:t>
                      </a:r>
                      <a:endParaRPr lang="ru-RU" sz="10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Секция "Центры НТИ"</a:t>
                      </a:r>
                      <a:endParaRPr lang="ru-RU" sz="10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94212">
                <a:tc>
                  <a:txBody>
                    <a:bodyPr/>
                    <a:lstStyle/>
                    <a:p>
                      <a:pPr algn="l" fontAlgn="ctr"/>
                      <a:endParaRPr lang="ru-RU" sz="10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90990">
                <a:tc rowSpan="6"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ФП2 "Передовая исследовательская инфраструктура"</a:t>
                      </a:r>
                      <a:endParaRPr lang="ru-RU" sz="10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6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ЭГ по развитию  кооперации с организациями реального сектора экономики</a:t>
                      </a:r>
                      <a:endParaRPr lang="ru-RU" sz="10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0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03507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ЭГ по развитию ведущих организаций, выполняющих исследования и разработки</a:t>
                      </a:r>
                      <a:endParaRPr lang="ru-RU" sz="10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90817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169223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ЭГ по развитию передовой инфраструктуры исследований и разработок</a:t>
                      </a:r>
                      <a:endParaRPr lang="ru-RU" sz="10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88973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Секция "Исследовательский флот"</a:t>
                      </a:r>
                      <a:endParaRPr lang="ru-RU" sz="10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Секция "</a:t>
                      </a:r>
                      <a:r>
                        <a:rPr lang="ru-RU" sz="1000" b="1" u="none" strike="noStrike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Мегасайенс</a:t>
                      </a:r>
                      <a:r>
                        <a:rPr lang="ru-RU" sz="10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"</a:t>
                      </a:r>
                      <a:endParaRPr lang="ru-RU" sz="10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Секция "Инновационная инфраструктура"</a:t>
                      </a:r>
                      <a:endParaRPr lang="ru-RU" sz="10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Секция "Масштабные эксперименты"</a:t>
                      </a:r>
                      <a:endParaRPr lang="ru-RU" sz="10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139443"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174574">
                <a:tc rowSpan="4"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ФП3 "Кадровый потенциал науки"</a:t>
                      </a:r>
                      <a:endParaRPr lang="ru-RU" sz="10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ЭГ по подготовке научных и научно-образовательных кадров</a:t>
                      </a:r>
                      <a:endParaRPr lang="ru-RU" sz="10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63230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Секция "Научная аспирантура"</a:t>
                      </a:r>
                      <a:endParaRPr lang="ru-RU" sz="10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Секция "Подготовка кадрового резерва"</a:t>
                      </a:r>
                      <a:endParaRPr lang="ru-RU" sz="10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Секция "Подготовка руководителей проекта"</a:t>
                      </a:r>
                      <a:endParaRPr lang="ru-RU" sz="10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103744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86225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ЭГ по карьерным лифтам в науке (молодых перспективных исследователей)</a:t>
                      </a:r>
                      <a:endParaRPr lang="ru-RU" sz="10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33" marR="4133" marT="41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3" name="Заголовок 3"/>
          <p:cNvSpPr txBox="1">
            <a:spLocks/>
          </p:cNvSpPr>
          <p:nvPr/>
        </p:nvSpPr>
        <p:spPr>
          <a:xfrm>
            <a:off x="251520" y="123478"/>
            <a:ext cx="849694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ru-RU" sz="2000" b="1" dirty="0" smtClean="0">
                <a:solidFill>
                  <a:srgbClr val="25468A"/>
                </a:solidFill>
                <a:latin typeface="Arial" pitchFamily="34" charset="0"/>
                <a:ea typeface="+mj-ea"/>
                <a:cs typeface="Arial" pitchFamily="34" charset="0"/>
              </a:rPr>
              <a:t>ЭКСПЕРТНЫЕ ГРУППЫ </a:t>
            </a:r>
          </a:p>
          <a:p>
            <a:pPr lvl="0">
              <a:spcBef>
                <a:spcPct val="0"/>
              </a:spcBef>
            </a:pPr>
            <a:r>
              <a:rPr lang="ru-RU" sz="2000" b="1" dirty="0" smtClean="0">
                <a:solidFill>
                  <a:srgbClr val="25468A"/>
                </a:solidFill>
                <a:latin typeface="Arial" pitchFamily="34" charset="0"/>
                <a:ea typeface="+mj-ea"/>
                <a:cs typeface="Arial" pitchFamily="34" charset="0"/>
              </a:rPr>
              <a:t>ПРИ СОВЕТЕ ПО ПРОЕКТНОЙ ДЕЯТЕЛЬНОСТИ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25468A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1908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87939"/>
              </p:ext>
            </p:extLst>
          </p:nvPr>
        </p:nvGraphicFramePr>
        <p:xfrm>
          <a:off x="323528" y="926215"/>
          <a:ext cx="8496945" cy="39497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9051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9248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3082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1959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06351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8262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Руководитель - </a:t>
                      </a:r>
                      <a:r>
                        <a:rPr lang="ru-RU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Г.В. ТРУБНИКОВ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09" marR="6309" marT="6309" marB="0" anchor="ctr">
                    <a:solidFill>
                      <a:srgbClr val="25478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745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09" marR="6309" marT="630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09" marR="6309" marT="630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09" marR="6309" marT="6309" marB="0" anchor="b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Администратор</a:t>
                      </a:r>
                      <a:r>
                        <a:rPr lang="ru-RU" sz="1100" b="1" u="none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: Аникеев А.В.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09" marR="6309" marT="6309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872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09" marR="6309" marT="6309" marB="0" anchor="b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09" marR="6309" marT="6309" marB="0" anchor="b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09" marR="6309" marT="6309" marB="0" anchor="b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09" marR="6309" marT="6309" marB="0" anchor="b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9265" marR="6309" marT="6309" marB="0" anchor="b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7286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Организационная группа 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09" marR="6309" marT="630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1751">
                <a:tc gridSpan="5"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09" marR="6309" marT="6309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2994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РГ по отбору и развитию НОЦ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09" marR="6309" marT="6309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09" marR="6309" marT="6309" marB="0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РГ по математическим центрам и Всемирному мат конгрессу 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09" marR="6309" marT="6309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2711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09" marR="6309" marT="630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09" marR="6309" marT="630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09" marR="6309" marT="630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09" marR="6309" marT="630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09" marR="6309" marT="6309" marB="0" anchor="b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9618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РГ по центрам компетенций НТИ 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09" marR="6309" marT="6309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09" marR="6309" marT="6309" marB="0" anchor="b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РГ по геномным и </a:t>
                      </a:r>
                      <a:r>
                        <a:rPr lang="ru-RU" sz="1100" b="1" u="none" strike="noStrike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биоресурсным</a:t>
                      </a:r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центрам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09" marR="6309" marT="6309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892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09" marR="6309" marT="630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09" marR="6309" marT="630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09" marR="6309" marT="630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09" marR="6309" marT="630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09" marR="6309" marT="6309" marB="0" anchor="b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8799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РГ по поддержке системы технологического трансфера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09" marR="6309" marT="6309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09" marR="6309" marT="6309" marB="0" anchor="b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РГ по центрам по приоритетам НТР 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09" marR="6309" marT="6309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44773">
                <a:tc>
                  <a:txBody>
                    <a:bodyPr/>
                    <a:lstStyle/>
                    <a:p>
                      <a:pPr algn="l" fontAlgn="ctr"/>
                      <a:endParaRPr lang="ru-RU" sz="11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09" marR="6309" marT="630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09" marR="6309" marT="630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09" marR="6309" marT="6309" marB="0" anchor="b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Секции по предметным направлениям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09" marR="6309" marT="6309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Заголовок 3"/>
          <p:cNvSpPr txBox="1">
            <a:spLocks/>
          </p:cNvSpPr>
          <p:nvPr/>
        </p:nvSpPr>
        <p:spPr>
          <a:xfrm>
            <a:off x="251520" y="195486"/>
            <a:ext cx="849694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ru-RU" sz="2000" b="1" dirty="0" smtClean="0">
                <a:solidFill>
                  <a:srgbClr val="25468A"/>
                </a:solidFill>
                <a:latin typeface="Arial" pitchFamily="34" charset="0"/>
                <a:ea typeface="+mj-ea"/>
                <a:cs typeface="Arial" pitchFamily="34" charset="0"/>
              </a:rPr>
              <a:t>ФЕДЕРАЛЬНЫЙ ПРОЕКТ</a:t>
            </a:r>
          </a:p>
          <a:p>
            <a:pPr lvl="0">
              <a:spcBef>
                <a:spcPct val="0"/>
              </a:spcBef>
            </a:pPr>
            <a:r>
              <a:rPr lang="ru-RU" sz="2000" b="1" dirty="0" smtClean="0">
                <a:solidFill>
                  <a:srgbClr val="25468A"/>
                </a:solidFill>
                <a:latin typeface="Arial" pitchFamily="34" charset="0"/>
                <a:ea typeface="+mj-ea"/>
                <a:cs typeface="Arial" pitchFamily="34" charset="0"/>
              </a:rPr>
              <a:t>"НАУЧНО-ПРОИЗВОДСТВЕННАЯ КООПЕРАЦИЯ"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25468A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1908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"/>
          <p:cNvSpPr txBox="1">
            <a:spLocks/>
          </p:cNvSpPr>
          <p:nvPr/>
        </p:nvSpPr>
        <p:spPr>
          <a:xfrm>
            <a:off x="251520" y="195486"/>
            <a:ext cx="849694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ru-RU" sz="2000" b="1" dirty="0" smtClean="0">
                <a:solidFill>
                  <a:srgbClr val="25468A"/>
                </a:solidFill>
                <a:latin typeface="Arial" pitchFamily="34" charset="0"/>
                <a:ea typeface="+mj-ea"/>
                <a:cs typeface="Arial" pitchFamily="34" charset="0"/>
              </a:rPr>
              <a:t>ФЕДЕРАЛЬНЫЙ ПРОЕКТ</a:t>
            </a:r>
          </a:p>
          <a:p>
            <a:pPr>
              <a:spcBef>
                <a:spcPct val="0"/>
              </a:spcBef>
            </a:pPr>
            <a:r>
              <a:rPr lang="ru-RU" sz="2000" b="1" dirty="0" smtClean="0">
                <a:solidFill>
                  <a:srgbClr val="25468A"/>
                </a:solidFill>
                <a:latin typeface="Arial" pitchFamily="34" charset="0"/>
                <a:ea typeface="+mj-ea"/>
                <a:cs typeface="Arial" pitchFamily="34" charset="0"/>
              </a:rPr>
              <a:t>"ПЕРЕДОВАЯ ИССЛЕДОВАТЕЛЬСКАЯ ИНФРАСТРУКТУРА"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25468A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7421016"/>
              </p:ext>
            </p:extLst>
          </p:nvPr>
        </p:nvGraphicFramePr>
        <p:xfrm>
          <a:off x="251520" y="845200"/>
          <a:ext cx="8568951" cy="41028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3529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4686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703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491661"/>
                <a:gridCol w="141584"/>
                <a:gridCol w="194055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00596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2857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Руководитель - </a:t>
                      </a:r>
                      <a:r>
                        <a:rPr lang="ru-RU" sz="11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А.М. МЕДВЕДЕВ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468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716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endParaRPr lang="ru-RU" sz="11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Администратор: Голубева</a:t>
                      </a:r>
                      <a:r>
                        <a:rPr lang="ru-RU" sz="1100" b="1" u="none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Н.И.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69" marR="4369" marT="436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2008"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6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1061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6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1061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ru-RU" sz="6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6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6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6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0603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Организационная группа 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8198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640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РГ по оценке результативности научных организаций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РГ по обеспечению подписки и программам развития российских научных журналов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79663"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8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8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ru-RU" sz="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8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09563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РГ по инвентаризации приборной базы научных организаций 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РГ по инфраструктуре для сельского хозяйства и развитию с/х технологий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30020"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8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8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ru-RU" sz="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8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36952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РГ по обновлению  приборной базы ведущих организаций 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РГ по развитию исследовательского флота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76476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Секции: "1 профиль"; "2-3 профиль"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ru-RU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7647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РГ по "</a:t>
                      </a:r>
                      <a:r>
                        <a:rPr lang="ru-RU" sz="1100" b="1" u="none" strike="noStrike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мегасайенс</a:t>
                      </a:r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"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13546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РГ по развитию центров коллективного пользования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4369" marR="4369" marT="43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Секции : НИКА   ПИК   СКИФ   ИССИ-4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156911">
                <a:tc>
                  <a:txBody>
                    <a:bodyPr/>
                    <a:lstStyle/>
                    <a:p>
                      <a:endParaRPr lang="ru-RU" sz="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ru-RU" sz="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8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8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76476">
                <a:tc gridSpan="3"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РГ по инфраструктуре инновационной деятельности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137034">
                <a:tc>
                  <a:txBody>
                    <a:bodyPr/>
                    <a:lstStyle/>
                    <a:p>
                      <a:pPr algn="l" fontAlgn="ctr"/>
                      <a:endParaRPr lang="ru-RU" sz="8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8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8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8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79544">
                <a:tc>
                  <a:txBody>
                    <a:bodyPr/>
                    <a:lstStyle/>
                    <a:p>
                      <a:pPr algn="l" fontAlgn="ctr"/>
                      <a:endParaRPr lang="ru-RU" sz="11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 реализации экспериментов мирового уровня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369" marR="4369" marT="436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91908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"/>
          <p:cNvSpPr txBox="1">
            <a:spLocks/>
          </p:cNvSpPr>
          <p:nvPr/>
        </p:nvSpPr>
        <p:spPr>
          <a:xfrm>
            <a:off x="251520" y="195486"/>
            <a:ext cx="849694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ru-RU" sz="2000" b="1" dirty="0" smtClean="0">
                <a:solidFill>
                  <a:srgbClr val="25468A"/>
                </a:solidFill>
                <a:latin typeface="Arial" pitchFamily="34" charset="0"/>
                <a:ea typeface="+mj-ea"/>
                <a:cs typeface="Arial" pitchFamily="34" charset="0"/>
              </a:rPr>
              <a:t>ФЕДЕРАЛЬНЫЙ ПРОЕКТ</a:t>
            </a:r>
          </a:p>
          <a:p>
            <a:pPr>
              <a:spcBef>
                <a:spcPct val="0"/>
              </a:spcBef>
            </a:pPr>
            <a:r>
              <a:rPr lang="ru-RU" sz="2000" b="1" dirty="0" smtClean="0">
                <a:solidFill>
                  <a:srgbClr val="25468A"/>
                </a:solidFill>
                <a:latin typeface="Arial" pitchFamily="34" charset="0"/>
                <a:ea typeface="+mj-ea"/>
                <a:cs typeface="Arial" pitchFamily="34" charset="0"/>
              </a:rPr>
              <a:t>"РАЗВИТИЕ КАДРОВОГО ПОТЕНЦИАЛА НАУКИ"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25468A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115563"/>
              </p:ext>
            </p:extLst>
          </p:nvPr>
        </p:nvGraphicFramePr>
        <p:xfrm>
          <a:off x="395536" y="1026219"/>
          <a:ext cx="8424936" cy="32737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0067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2426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5919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Руководитель - </a:t>
                      </a:r>
                      <a:r>
                        <a:rPr lang="ru-RU" sz="11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М.А. БОРОВСКАЯ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03" marR="6003" marT="6003" marB="0" anchor="ctr">
                    <a:solidFill>
                      <a:srgbClr val="25478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8164">
                <a:tc>
                  <a:txBody>
                    <a:bodyPr/>
                    <a:lstStyle/>
                    <a:p>
                      <a:pPr algn="l" fontAlgn="b"/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03" marR="6003" marT="600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Администратор: Чернышева</a:t>
                      </a:r>
                      <a:r>
                        <a:rPr lang="ru-RU" sz="1100" b="1" u="none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О.Е.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03" marR="6003" marT="600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908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03" marR="6003" marT="600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03" marR="6003" marT="6003" marB="0" anchor="b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5006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Организационная группа 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03" marR="6003" marT="6003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0505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03" marR="6003" marT="600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1525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РГ по развитию научной аспирантуры и мобильности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03" marR="6003" marT="6003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16094">
                <a:tc>
                  <a:txBody>
                    <a:bodyPr/>
                    <a:lstStyle/>
                    <a:p>
                      <a:pPr algn="l" fontAlgn="b"/>
                      <a:endParaRPr lang="ru-RU" sz="11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03" marR="6003" marT="600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03" marR="6003" marT="6003" marB="0" anchor="b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2622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РГ по управленческим компетенциям в науке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03" marR="6003" marT="600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800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Кадровый резерв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03" marR="6003" marT="6003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Центры</a:t>
                      </a:r>
                      <a:r>
                        <a:rPr lang="ru-RU" sz="1100" b="1" i="0" u="none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развития компетенций</a:t>
                      </a:r>
                      <a:endParaRPr lang="en-US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03" marR="6003" marT="60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101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03" marR="6003" marT="600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03" marR="6003" marT="6003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2318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РГ по карьерным лифтам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03" marR="6003" marT="600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341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Проекты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03" marR="6003" marT="6003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Лаборатории</a:t>
                      </a:r>
                      <a:endParaRPr lang="ru-RU" sz="11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03" marR="6003" marT="60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91908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51250" y="1854572"/>
            <a:ext cx="5647893" cy="107721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254787"/>
                </a:solidFill>
                <a:latin typeface="Arial" pitchFamily="34" charset="0"/>
                <a:cs typeface="Arial" pitchFamily="34" charset="0"/>
              </a:rPr>
              <a:t>НАЦИОНАЛЬНЫЙ ПРОЕКТ</a:t>
            </a:r>
            <a:br>
              <a:rPr lang="ru-RU" sz="3200" b="1" dirty="0" smtClean="0">
                <a:solidFill>
                  <a:srgbClr val="254787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dirty="0" smtClean="0">
                <a:solidFill>
                  <a:srgbClr val="254787"/>
                </a:solidFill>
                <a:latin typeface="Arial" pitchFamily="34" charset="0"/>
                <a:cs typeface="Arial" pitchFamily="34" charset="0"/>
              </a:rPr>
              <a:t>«НАУКА»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179512" y="3435846"/>
            <a:ext cx="8773898" cy="0"/>
          </a:xfrm>
          <a:prstGeom prst="line">
            <a:avLst/>
          </a:prstGeom>
          <a:ln w="25400">
            <a:solidFill>
              <a:srgbClr val="A5002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91908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339502"/>
            <a:ext cx="828092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400" b="1" dirty="0" smtClean="0">
                <a:solidFill>
                  <a:srgbClr val="25468A"/>
                </a:solidFill>
                <a:latin typeface="Arial" pitchFamily="34" charset="0"/>
                <a:cs typeface="Arial" pitchFamily="34" charset="0"/>
              </a:rPr>
              <a:t>НАЦИОНАЛЬНЫЕ  ЦЕЛИ  РАЗВИТИЯ  РОССИЙСКОЙ  ФЕДЕРАЦИИ  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на период </a:t>
            </a:r>
            <a:r>
              <a:rPr lang="ru-RU" sz="1400" b="1" dirty="0" smtClean="0">
                <a:solidFill>
                  <a:srgbClr val="25468A"/>
                </a:solidFill>
                <a:latin typeface="Arial" pitchFamily="34" charset="0"/>
                <a:cs typeface="Arial" pitchFamily="34" charset="0"/>
              </a:rPr>
              <a:t>до 2024 г.: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ü"/>
            </a:pP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ускорение технологического развития  Российской  Федерации, </a:t>
            </a:r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увеличение количества организаций,  осуществляющих  технологические инновации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, до 50% от их общего числа;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вхождение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Российской  Федерации  </a:t>
            </a:r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в  число  5  крупнейших экономик мира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, обеспечение темпов экономического роста выше мировых при  сохранении  макроэкономической  стабильности,  в   том   числе инфляции на уровне, не превышающем 4%</a:t>
            </a:r>
            <a:endParaRPr lang="ru-RU" sz="14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>
          <a:xfrm>
            <a:off x="395536" y="1851670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5468A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Национальный проект «НАУКА»</a:t>
            </a:r>
            <a:endParaRPr kumimoji="0" lang="ru-RU" sz="2600" b="1" i="0" u="none" strike="noStrike" kern="1200" cap="none" spc="0" normalizeH="0" baseline="0" noProof="0" dirty="0">
              <a:ln>
                <a:noFill/>
              </a:ln>
              <a:solidFill>
                <a:srgbClr val="25468A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3779912" y="2355726"/>
            <a:ext cx="1368152" cy="288032"/>
          </a:xfrm>
          <a:prstGeom prst="downArrow">
            <a:avLst/>
          </a:prstGeom>
          <a:solidFill>
            <a:srgbClr val="254787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3528" y="2715766"/>
            <a:ext cx="8280920" cy="720080"/>
          </a:xfrm>
          <a:prstGeom prst="roundRect">
            <a:avLst/>
          </a:prstGeom>
          <a:ln>
            <a:solidFill>
              <a:srgbClr val="25468A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Вхождение Российской Федерации в пятерку ведущих стран, осуществляющих исследования и разработки в областях, определяемых приоритетами научно-технологического развития</a:t>
            </a:r>
            <a:endParaRPr lang="ru-RU" sz="14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23528" y="3507854"/>
            <a:ext cx="8280920" cy="648072"/>
          </a:xfrm>
          <a:prstGeom prst="roundRect">
            <a:avLst/>
          </a:prstGeom>
          <a:ln>
            <a:solidFill>
              <a:srgbClr val="25468A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Обеспечение привлекательности работы в Российской Федерации для российских и зарубежных ведущих ученых и молодых перспективных исследователей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23528" y="4227934"/>
            <a:ext cx="8280920" cy="576064"/>
          </a:xfrm>
          <a:prstGeom prst="roundRect">
            <a:avLst/>
          </a:prstGeom>
          <a:ln>
            <a:solidFill>
              <a:srgbClr val="25468A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Опережающий рост внутренних затрат на исследования и разработки за счет всех источников по сравнению с ростом ВВП</a:t>
            </a:r>
          </a:p>
        </p:txBody>
      </p:sp>
    </p:spTree>
    <p:extLst>
      <p:ext uri="{BB962C8B-B14F-4D97-AF65-F5344CB8AC3E}">
        <p14:creationId xmlns:p14="http://schemas.microsoft.com/office/powerpoint/2010/main" val="171049091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79512" y="771550"/>
            <a:ext cx="2448272" cy="1440160"/>
          </a:xfrm>
          <a:prstGeom prst="roundRect">
            <a:avLst/>
          </a:prstGeom>
          <a:ln>
            <a:solidFill>
              <a:srgbClr val="25468A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Вхождение Российской Федерации в пятерку ведущих стран, осуществляющих исследования и разработки в областях, определяемых приоритетами научно-технологического развития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9512" y="2427734"/>
            <a:ext cx="2448272" cy="1296144"/>
          </a:xfrm>
          <a:prstGeom prst="roundRect">
            <a:avLst/>
          </a:prstGeom>
          <a:ln>
            <a:solidFill>
              <a:srgbClr val="25468A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Обеспечение привлекательности работы в Российской Федерации для российских и зарубежных ведущих ученых и молодых перспективных исследователей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9512" y="3939902"/>
            <a:ext cx="2448272" cy="1008112"/>
          </a:xfrm>
          <a:prstGeom prst="roundRect">
            <a:avLst/>
          </a:prstGeom>
          <a:ln>
            <a:solidFill>
              <a:srgbClr val="25468A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Опережающий рост внутренних затрат на исследования и разработки за счет всех источников по сравнению с ростом ВВП</a:t>
            </a:r>
          </a:p>
        </p:txBody>
      </p:sp>
      <p:sp>
        <p:nvSpPr>
          <p:cNvPr id="11" name="Стрелка вправо 10"/>
          <p:cNvSpPr/>
          <p:nvPr/>
        </p:nvSpPr>
        <p:spPr>
          <a:xfrm>
            <a:off x="2699792" y="987574"/>
            <a:ext cx="360040" cy="3744416"/>
          </a:xfrm>
          <a:prstGeom prst="rightArrow">
            <a:avLst/>
          </a:prstGeom>
          <a:ln>
            <a:solidFill>
              <a:srgbClr val="25468A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6732240" y="987574"/>
            <a:ext cx="360040" cy="3744416"/>
          </a:xfrm>
          <a:prstGeom prst="rightArrow">
            <a:avLst/>
          </a:prstGeom>
          <a:ln>
            <a:solidFill>
              <a:srgbClr val="25468A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203848" y="699542"/>
            <a:ext cx="3384376" cy="576064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Количество статей, опубликованных в изданиях, индексируемых в международных базах*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203848" y="1347614"/>
            <a:ext cx="3384376" cy="432048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Количество поданных заявок на получение патента на изобретение</a:t>
            </a:r>
            <a:r>
              <a:rPr lang="en-US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*</a:t>
            </a:r>
            <a:endParaRPr lang="ru-RU" sz="1100" b="1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203848" y="1851670"/>
            <a:ext cx="3384376" cy="432048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Численность исследователей в эквиваленте полной занятости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203848" y="2499742"/>
            <a:ext cx="3384376" cy="576064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Численность российских и зарубежных ученых, имеющих статьи в научных изданиях первого и второго квартилей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203848" y="3147814"/>
            <a:ext cx="3384376" cy="576064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Доля исследователей в возрасте до 39 лет в общей численности российских исследователе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203848" y="4011910"/>
            <a:ext cx="3168352" cy="432048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Опережающий рост внутренних затрат на исследования и разработки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203848" y="4515966"/>
            <a:ext cx="3168352" cy="432048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Внутренние затраты на исследования и разработки за счет всех источников 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7236296" y="699542"/>
            <a:ext cx="1512168" cy="576064"/>
          </a:xfrm>
          <a:prstGeom prst="roundRect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5 место в мире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7236296" y="1347614"/>
            <a:ext cx="1512168" cy="432048"/>
          </a:xfrm>
          <a:prstGeom prst="roundRect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5 место в мире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7236296" y="1851670"/>
            <a:ext cx="1512168" cy="432048"/>
          </a:xfrm>
          <a:prstGeom prst="roundRect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4 место в мире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7236296" y="2499742"/>
            <a:ext cx="1512168" cy="576064"/>
          </a:xfrm>
          <a:prstGeom prst="roundRect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30,8 тысяч человек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7236296" y="3147814"/>
            <a:ext cx="1512168" cy="576064"/>
          </a:xfrm>
          <a:prstGeom prst="roundRect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50,1%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7236296" y="4011910"/>
            <a:ext cx="1512168" cy="648072"/>
          </a:xfrm>
          <a:prstGeom prst="roundRect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1 847,61 млрд. </a:t>
            </a:r>
          </a:p>
          <a:p>
            <a:pPr algn="ctr"/>
            <a:r>
              <a:rPr lang="ru-RU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в 2024 г.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7164288" y="4731990"/>
            <a:ext cx="160973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9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* - по приоритетам НТР</a:t>
            </a:r>
          </a:p>
        </p:txBody>
      </p:sp>
      <p:sp>
        <p:nvSpPr>
          <p:cNvPr id="30" name="Заголовок 3"/>
          <p:cNvSpPr txBox="1">
            <a:spLocks/>
          </p:cNvSpPr>
          <p:nvPr/>
        </p:nvSpPr>
        <p:spPr>
          <a:xfrm>
            <a:off x="395536" y="123478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5468A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НАЦИОНАЛЬНЫЙ ПРОЕКТ «НАУКА»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25468A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1908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"/>
          <p:cNvSpPr txBox="1">
            <a:spLocks/>
          </p:cNvSpPr>
          <p:nvPr/>
        </p:nvSpPr>
        <p:spPr>
          <a:xfrm>
            <a:off x="467544" y="123478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 smtClean="0">
                <a:solidFill>
                  <a:srgbClr val="25468A"/>
                </a:solidFill>
                <a:latin typeface="Arial" pitchFamily="34" charset="0"/>
                <a:ea typeface="+mj-ea"/>
                <a:cs typeface="Arial" pitchFamily="34" charset="0"/>
              </a:rPr>
              <a:t>СТРУКТУРА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5468A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ПРОЕКТА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25468A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203848" y="771550"/>
            <a:ext cx="3384376" cy="432048"/>
          </a:xfrm>
          <a:prstGeom prst="roundRect">
            <a:avLst/>
          </a:prstGeom>
          <a:solidFill>
            <a:schemeClr val="bg1"/>
          </a:solidFill>
          <a:ln>
            <a:solidFill>
              <a:srgbClr val="25468A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Национальный проект «Наука»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5277" y="1707654"/>
            <a:ext cx="13083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Федеральные </a:t>
            </a:r>
          </a:p>
          <a:p>
            <a:pPr algn="ctr"/>
            <a:r>
              <a:rPr lang="ru-RU" sz="1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проекты</a:t>
            </a:r>
            <a:endParaRPr lang="ru-RU" sz="1200" b="1" i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547664" y="1563638"/>
            <a:ext cx="2160240" cy="864096"/>
          </a:xfrm>
          <a:prstGeom prst="roundRect">
            <a:avLst/>
          </a:prstGeom>
          <a:solidFill>
            <a:schemeClr val="bg1"/>
          </a:solidFill>
          <a:ln>
            <a:solidFill>
              <a:srgbClr val="25468A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«Научно-производственная кооперация»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444208" y="1563638"/>
            <a:ext cx="2304256" cy="864096"/>
          </a:xfrm>
          <a:prstGeom prst="roundRect">
            <a:avLst/>
          </a:prstGeom>
          <a:solidFill>
            <a:schemeClr val="bg1"/>
          </a:solidFill>
          <a:ln>
            <a:solidFill>
              <a:srgbClr val="25468A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«Развитие кадрового потенциала науки»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496" y="3003798"/>
            <a:ext cx="14401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Задачи в соответствии с Указом Президента Российской Федерации от </a:t>
            </a:r>
          </a:p>
          <a:p>
            <a:pPr algn="ctr"/>
            <a:r>
              <a:rPr lang="ru-RU" sz="1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7 мая 2018 </a:t>
            </a:r>
            <a:r>
              <a:rPr lang="en-US" sz="1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N204</a:t>
            </a:r>
            <a:endParaRPr lang="ru-RU" sz="1200" b="1" i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211960" y="2643758"/>
            <a:ext cx="2088232" cy="864096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обновление не менее 50% приборной базы ведущих организаций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211960" y="3651870"/>
            <a:ext cx="2088232" cy="936104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создание  передовой  инфраструктуры  научных  исследований включая «мегасайенс» </a:t>
            </a: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4860032" y="1203598"/>
            <a:ext cx="0" cy="360040"/>
          </a:xfrm>
          <a:prstGeom prst="line">
            <a:avLst/>
          </a:prstGeom>
          <a:ln>
            <a:solidFill>
              <a:srgbClr val="25468A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555776" y="1347614"/>
            <a:ext cx="5040560" cy="0"/>
          </a:xfrm>
          <a:prstGeom prst="line">
            <a:avLst/>
          </a:prstGeom>
          <a:ln>
            <a:solidFill>
              <a:srgbClr val="25468A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" name="Скругленный прямоугольник 24"/>
          <p:cNvSpPr/>
          <p:nvPr/>
        </p:nvSpPr>
        <p:spPr>
          <a:xfrm>
            <a:off x="3923928" y="1563638"/>
            <a:ext cx="2304256" cy="864096"/>
          </a:xfrm>
          <a:prstGeom prst="roundRect">
            <a:avLst/>
          </a:prstGeom>
          <a:solidFill>
            <a:schemeClr val="bg1"/>
          </a:solidFill>
          <a:ln>
            <a:solidFill>
              <a:srgbClr val="25468A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«Передовая исследовательская инфраструктура» </a:t>
            </a: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2555776" y="1347614"/>
            <a:ext cx="0" cy="216024"/>
          </a:xfrm>
          <a:prstGeom prst="line">
            <a:avLst/>
          </a:prstGeom>
          <a:ln>
            <a:solidFill>
              <a:srgbClr val="25468A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7596336" y="1347614"/>
            <a:ext cx="0" cy="216024"/>
          </a:xfrm>
          <a:prstGeom prst="line">
            <a:avLst/>
          </a:prstGeom>
          <a:ln>
            <a:solidFill>
              <a:srgbClr val="25468A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1547664" y="1923678"/>
            <a:ext cx="0" cy="2160240"/>
          </a:xfrm>
          <a:prstGeom prst="line">
            <a:avLst/>
          </a:prstGeom>
          <a:ln>
            <a:solidFill>
              <a:srgbClr val="25468A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1547664" y="3075806"/>
            <a:ext cx="288032" cy="0"/>
          </a:xfrm>
          <a:prstGeom prst="line">
            <a:avLst/>
          </a:prstGeom>
          <a:ln>
            <a:solidFill>
              <a:srgbClr val="25468A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4" name="Скругленный прямоугольник 33"/>
          <p:cNvSpPr/>
          <p:nvPr/>
        </p:nvSpPr>
        <p:spPr>
          <a:xfrm>
            <a:off x="1763688" y="2643758"/>
            <a:ext cx="1944216" cy="864096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создание не менее 15 научно-образовательных  центров</a:t>
            </a: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1547664" y="4083918"/>
            <a:ext cx="288032" cy="0"/>
          </a:xfrm>
          <a:prstGeom prst="line">
            <a:avLst/>
          </a:prstGeom>
          <a:ln>
            <a:solidFill>
              <a:srgbClr val="25468A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7" name="Скругленный прямоугольник 36"/>
          <p:cNvSpPr/>
          <p:nvPr/>
        </p:nvSpPr>
        <p:spPr>
          <a:xfrm>
            <a:off x="1763688" y="3651870"/>
            <a:ext cx="1944216" cy="936104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создание  научных  центров  мирового  уровня</a:t>
            </a: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3923928" y="1923678"/>
            <a:ext cx="0" cy="2160240"/>
          </a:xfrm>
          <a:prstGeom prst="line">
            <a:avLst/>
          </a:prstGeom>
          <a:ln>
            <a:solidFill>
              <a:srgbClr val="25468A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3923928" y="3075806"/>
            <a:ext cx="288032" cy="0"/>
          </a:xfrm>
          <a:prstGeom prst="line">
            <a:avLst/>
          </a:prstGeom>
          <a:ln>
            <a:solidFill>
              <a:srgbClr val="25468A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3923928" y="4083918"/>
            <a:ext cx="288032" cy="0"/>
          </a:xfrm>
          <a:prstGeom prst="line">
            <a:avLst/>
          </a:prstGeom>
          <a:ln>
            <a:solidFill>
              <a:srgbClr val="25468A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6444208" y="1923678"/>
            <a:ext cx="0" cy="2160240"/>
          </a:xfrm>
          <a:prstGeom prst="line">
            <a:avLst/>
          </a:prstGeom>
          <a:ln>
            <a:solidFill>
              <a:srgbClr val="25468A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6444208" y="3075806"/>
            <a:ext cx="288032" cy="0"/>
          </a:xfrm>
          <a:prstGeom prst="line">
            <a:avLst/>
          </a:prstGeom>
          <a:ln>
            <a:solidFill>
              <a:srgbClr val="25468A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6444208" y="4083918"/>
            <a:ext cx="288032" cy="0"/>
          </a:xfrm>
          <a:prstGeom prst="line">
            <a:avLst/>
          </a:prstGeom>
          <a:ln>
            <a:solidFill>
              <a:srgbClr val="25468A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4" name="Скругленный прямоугольник 43"/>
          <p:cNvSpPr/>
          <p:nvPr/>
        </p:nvSpPr>
        <p:spPr>
          <a:xfrm>
            <a:off x="6660232" y="2643758"/>
            <a:ext cx="2088232" cy="1944216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формирование целостной системы подготовки и профессионального роста научных и научно-педагогических кадров</a:t>
            </a:r>
          </a:p>
        </p:txBody>
      </p:sp>
    </p:spTree>
    <p:extLst>
      <p:ext uri="{BB962C8B-B14F-4D97-AF65-F5344CB8AC3E}">
        <p14:creationId xmlns:p14="http://schemas.microsoft.com/office/powerpoint/2010/main" val="14691908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95536" y="123478"/>
            <a:ext cx="8352928" cy="1224136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483518"/>
            <a:ext cx="2520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Развитие кооперации между ключевыми участниками технологической модернизации – научными организациями, университетами, организациями реального сектора экономики, органами федеральной и региональной власти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03848" y="699542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Широкомасштабная модернизация исследовательской инфраструктуры как основы повышения производительности труда в секторе исследований и разработок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12160" y="555526"/>
            <a:ext cx="2520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Развитие кадрового потенциала в целях привлечения наиболее перспективных исследователей, создание условий для раскрытия возможностей наиболее талантливым ученым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339752" y="123478"/>
            <a:ext cx="4392488" cy="432048"/>
          </a:xfrm>
          <a:prstGeom prst="roundRect">
            <a:avLst/>
          </a:prstGeom>
          <a:noFill/>
          <a:ln>
            <a:noFill/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25468A"/>
                </a:solidFill>
                <a:latin typeface="Arial" pitchFamily="34" charset="0"/>
                <a:cs typeface="Arial" pitchFamily="34" charset="0"/>
              </a:rPr>
              <a:t>Национальный проект «Наука»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251520" y="1419623"/>
            <a:ext cx="2662592" cy="720079"/>
          </a:xfrm>
          <a:prstGeom prst="downArrow">
            <a:avLst>
              <a:gd name="adj1" fmla="val 80366"/>
              <a:gd name="adj2" fmla="val 27815"/>
            </a:avLst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ФП1. Развитие научной и научно-производственной кооперации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3059832" y="1419622"/>
            <a:ext cx="2816437" cy="720080"/>
          </a:xfrm>
          <a:prstGeom prst="downArrow">
            <a:avLst>
              <a:gd name="adj1" fmla="val 78194"/>
              <a:gd name="adj2" fmla="val 27109"/>
            </a:avLst>
          </a:prstGeom>
          <a:solidFill>
            <a:schemeClr val="accent3">
              <a:lumMod val="40000"/>
              <a:lumOff val="60000"/>
              <a:alpha val="3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ФП2. Развитие передовой инфраструктуры для проведения исследований и разработок</a:t>
            </a:r>
          </a:p>
        </p:txBody>
      </p:sp>
      <p:sp>
        <p:nvSpPr>
          <p:cNvPr id="9" name="Стрелка вниз 8"/>
          <p:cNvSpPr/>
          <p:nvPr/>
        </p:nvSpPr>
        <p:spPr>
          <a:xfrm>
            <a:off x="6012160" y="1419622"/>
            <a:ext cx="2808312" cy="720080"/>
          </a:xfrm>
          <a:prstGeom prst="downArrow">
            <a:avLst>
              <a:gd name="adj1" fmla="val 77580"/>
              <a:gd name="adj2" fmla="val 26716"/>
            </a:avLst>
          </a:prstGeom>
          <a:solidFill>
            <a:schemeClr val="accent4">
              <a:lumMod val="40000"/>
              <a:lumOff val="60000"/>
              <a:alpha val="3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ФП3. Развитие кадрового потенциала в сфере исследований и разработок</a:t>
            </a:r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107505" y="2211710"/>
            <a:ext cx="2808312" cy="2808312"/>
          </a:xfrm>
          <a:prstGeom prst="round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 w="127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vert="horz" lIns="68580" tIns="34290" rIns="68580" bIns="3429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8588" indent="-128588" algn="l"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ru-RU" sz="1000" b="1" dirty="0">
                <a:solidFill>
                  <a:srgbClr val="25468A"/>
                </a:solidFill>
                <a:latin typeface="Arial" pitchFamily="34" charset="0"/>
                <a:cs typeface="Arial" pitchFamily="34" charset="0"/>
              </a:rPr>
              <a:t>15</a:t>
            </a:r>
            <a:r>
              <a:rPr lang="ru-RU" sz="900" b="1" dirty="0">
                <a:latin typeface="Arial" pitchFamily="34" charset="0"/>
                <a:cs typeface="Arial" pitchFamily="34" charset="0"/>
              </a:rPr>
              <a:t> научно-образовательных центров мирового уровня</a:t>
            </a:r>
          </a:p>
          <a:p>
            <a:pPr marL="128588" indent="-128588" algn="l"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ru-RU" sz="1000" b="1" dirty="0">
                <a:solidFill>
                  <a:srgbClr val="25468A"/>
                </a:solidFill>
                <a:latin typeface="Arial" pitchFamily="34" charset="0"/>
                <a:cs typeface="Arial" pitchFamily="34" charset="0"/>
              </a:rPr>
              <a:t>16</a:t>
            </a:r>
            <a:r>
              <a:rPr lang="ru-RU" sz="10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900" b="1" dirty="0">
                <a:latin typeface="Arial" pitchFamily="34" charset="0"/>
                <a:cs typeface="Arial" pitchFamily="34" charset="0"/>
              </a:rPr>
              <a:t>научных центров мирового уровня</a:t>
            </a:r>
          </a:p>
          <a:p>
            <a:pPr marL="128588" indent="-128588" algn="l"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ru-RU" sz="900" b="1" dirty="0">
                <a:solidFill>
                  <a:srgbClr val="25468A"/>
                </a:solidFill>
                <a:latin typeface="Arial" pitchFamily="34" charset="0"/>
                <a:cs typeface="Arial" pitchFamily="34" charset="0"/>
              </a:rPr>
              <a:t>14</a:t>
            </a:r>
            <a:r>
              <a:rPr lang="ru-RU" sz="900" b="1" dirty="0">
                <a:latin typeface="Arial" pitchFamily="34" charset="0"/>
                <a:cs typeface="Arial" pitchFamily="34" charset="0"/>
              </a:rPr>
              <a:t> центров компетенции НТИ</a:t>
            </a:r>
          </a:p>
          <a:p>
            <a:pPr marL="128588" indent="-128588" algn="l"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ru-RU" sz="900" b="1" dirty="0">
                <a:solidFill>
                  <a:srgbClr val="25468A"/>
                </a:solidFill>
                <a:latin typeface="Arial" pitchFamily="34" charset="0"/>
                <a:cs typeface="Arial" pitchFamily="34" charset="0"/>
              </a:rPr>
              <a:t>250 </a:t>
            </a:r>
            <a:r>
              <a:rPr lang="ru-RU" sz="900" b="1" dirty="0">
                <a:latin typeface="Arial" pitchFamily="34" charset="0"/>
                <a:cs typeface="Arial" pitchFamily="34" charset="0"/>
              </a:rPr>
              <a:t>крупных и средних российских компаний вовлечено в реализацию проектов</a:t>
            </a:r>
          </a:p>
          <a:p>
            <a:pPr marL="128588" indent="-128588" algn="l"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ru-RU" sz="900" b="1" dirty="0">
                <a:solidFill>
                  <a:srgbClr val="25468A"/>
                </a:solidFill>
                <a:latin typeface="Arial" pitchFamily="34" charset="0"/>
                <a:cs typeface="Arial" pitchFamily="34" charset="0"/>
              </a:rPr>
              <a:t>10 000 </a:t>
            </a:r>
            <a:r>
              <a:rPr lang="ru-RU" sz="900" b="1" dirty="0">
                <a:latin typeface="Arial" pitchFamily="34" charset="0"/>
                <a:cs typeface="Arial" pitchFamily="34" charset="0"/>
              </a:rPr>
              <a:t>человек прошли целевую профессиональную подготовку и переподготовку</a:t>
            </a:r>
          </a:p>
          <a:p>
            <a:pPr marL="128588" indent="-128588" algn="l"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ru-RU" sz="900" b="1" dirty="0">
                <a:solidFill>
                  <a:srgbClr val="25468A"/>
                </a:solidFill>
                <a:latin typeface="Arial" pitchFamily="34" charset="0"/>
                <a:cs typeface="Arial" pitchFamily="34" charset="0"/>
              </a:rPr>
              <a:t>140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900" b="1" dirty="0">
                <a:latin typeface="Arial" pitchFamily="34" charset="0"/>
                <a:cs typeface="Arial" pitchFamily="34" charset="0"/>
              </a:rPr>
              <a:t>новых прорывных технологий разработаны и переданы в реальный сектор экономики</a:t>
            </a:r>
          </a:p>
          <a:p>
            <a:pPr marL="128588" indent="-128588" algn="l"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ru-RU" sz="900" b="1" dirty="0">
                <a:solidFill>
                  <a:srgbClr val="25468A"/>
                </a:solidFill>
                <a:latin typeface="Arial" pitchFamily="34" charset="0"/>
                <a:cs typeface="Arial" pitchFamily="34" charset="0"/>
              </a:rPr>
              <a:t>в 1,3 раза </a:t>
            </a:r>
            <a:r>
              <a:rPr lang="ru-RU" sz="900" b="1" dirty="0">
                <a:latin typeface="Arial" pitchFamily="34" charset="0"/>
                <a:cs typeface="Arial" pitchFamily="34" charset="0"/>
              </a:rPr>
              <a:t>увеличилось количество российских и зарубежных ведущих ученых, работающих в научных центрах мирового </a:t>
            </a:r>
            <a:r>
              <a:rPr lang="ru-RU" sz="900" b="1" dirty="0" smtClean="0">
                <a:latin typeface="Arial" pitchFamily="34" charset="0"/>
                <a:cs typeface="Arial" pitchFamily="34" charset="0"/>
              </a:rPr>
              <a:t>уровня</a:t>
            </a:r>
          </a:p>
          <a:p>
            <a:pPr marL="128588" indent="-128588" algn="l"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ru-RU" sz="900" b="1" dirty="0" smtClean="0">
                <a:solidFill>
                  <a:srgbClr val="25468A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sz="900" b="1" dirty="0">
                <a:solidFill>
                  <a:srgbClr val="25468A"/>
                </a:solidFill>
                <a:latin typeface="Arial" pitchFamily="34" charset="0"/>
                <a:cs typeface="Arial" pitchFamily="34" charset="0"/>
              </a:rPr>
              <a:t>2 раза </a:t>
            </a:r>
            <a:r>
              <a:rPr lang="ru-RU" sz="900" b="1" dirty="0">
                <a:latin typeface="Arial" pitchFamily="34" charset="0"/>
                <a:cs typeface="Arial" pitchFamily="34" charset="0"/>
              </a:rPr>
              <a:t>вырос объем внутренних затрат на исследования и разработки компаний-участников НОЦ </a:t>
            </a:r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3059832" y="2211710"/>
            <a:ext cx="2880320" cy="2808312"/>
          </a:xfrm>
          <a:prstGeom prst="roundRect">
            <a:avLst/>
          </a:prstGeom>
          <a:solidFill>
            <a:schemeClr val="accent3">
              <a:lumMod val="40000"/>
              <a:lumOff val="60000"/>
              <a:alpha val="30000"/>
            </a:schemeClr>
          </a:solidFill>
          <a:ln w="127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vert="horz" lIns="68580" tIns="34290" rIns="68580" bIns="3429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8588" indent="-128588" algn="l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900" b="1" dirty="0">
                <a:solidFill>
                  <a:srgbClr val="25468A"/>
                </a:solidFill>
                <a:latin typeface="Arial" pitchFamily="34" charset="0"/>
                <a:cs typeface="Arial" pitchFamily="34" charset="0"/>
              </a:rPr>
              <a:t>50% </a:t>
            </a:r>
            <a:r>
              <a:rPr lang="ru-RU" sz="900" b="1" dirty="0">
                <a:latin typeface="Arial" pitchFamily="34" charset="0"/>
                <a:cs typeface="Arial" pitchFamily="34" charset="0"/>
              </a:rPr>
              <a:t>приборной базы ведущих организаций, выполняющих исследования и разработки, обновлено</a:t>
            </a:r>
          </a:p>
          <a:p>
            <a:pPr marL="128588" indent="-128588" algn="l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900" b="1" dirty="0">
                <a:solidFill>
                  <a:srgbClr val="25468A"/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ru-RU" sz="900" b="1" dirty="0">
                <a:latin typeface="Arial" pitchFamily="34" charset="0"/>
                <a:cs typeface="Arial" pitchFamily="34" charset="0"/>
              </a:rPr>
              <a:t>установки «мегасайенс» построено, </a:t>
            </a:r>
          </a:p>
          <a:p>
            <a:pPr marL="128588" indent="-128588" algn="l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900" b="1" dirty="0">
                <a:solidFill>
                  <a:srgbClr val="25468A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900" b="1" dirty="0">
                <a:latin typeface="Arial" pitchFamily="34" charset="0"/>
                <a:cs typeface="Arial" pitchFamily="34" charset="0"/>
              </a:rPr>
              <a:t>научно-исследовательских судна построено</a:t>
            </a:r>
          </a:p>
          <a:p>
            <a:pPr marL="128588" indent="-128588" algn="l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900" b="1" dirty="0">
                <a:solidFill>
                  <a:srgbClr val="25468A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sz="900" b="1" dirty="0">
                <a:latin typeface="Arial" pitchFamily="34" charset="0"/>
                <a:cs typeface="Arial" pitchFamily="34" charset="0"/>
              </a:rPr>
              <a:t> научно-исследовательских судов модернизировано,</a:t>
            </a:r>
          </a:p>
          <a:p>
            <a:pPr marL="128588" indent="-128588" algn="l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900" b="1" dirty="0">
                <a:solidFill>
                  <a:srgbClr val="25468A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sz="900" b="1" dirty="0">
                <a:latin typeface="Arial" pitchFamily="34" charset="0"/>
                <a:cs typeface="Arial" pitchFamily="34" charset="0"/>
              </a:rPr>
              <a:t> масштабных научных проектов на УНУ, </a:t>
            </a:r>
          </a:p>
          <a:p>
            <a:pPr marL="128588" indent="-128588" algn="l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900" b="1" dirty="0">
                <a:latin typeface="Arial" pitchFamily="34" charset="0"/>
                <a:cs typeface="Arial" pitchFamily="34" charset="0"/>
              </a:rPr>
              <a:t> развернута инфраструктура инновационной деятельности, в том числе в рамках реализации ФНТП поддержки сельского хозяйства</a:t>
            </a:r>
          </a:p>
        </p:txBody>
      </p:sp>
      <p:sp>
        <p:nvSpPr>
          <p:cNvPr id="12" name="Подзаголовок 2"/>
          <p:cNvSpPr txBox="1">
            <a:spLocks/>
          </p:cNvSpPr>
          <p:nvPr/>
        </p:nvSpPr>
        <p:spPr>
          <a:xfrm>
            <a:off x="6012160" y="2211710"/>
            <a:ext cx="2847149" cy="2808312"/>
          </a:xfrm>
          <a:prstGeom prst="roundRect">
            <a:avLst/>
          </a:prstGeom>
          <a:solidFill>
            <a:schemeClr val="accent4">
              <a:lumMod val="60000"/>
              <a:lumOff val="40000"/>
              <a:alpha val="30000"/>
            </a:schemeClr>
          </a:solidFill>
          <a:ln w="127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vert="horz" lIns="68580" tIns="34290" rIns="68580" bIns="3429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8588" indent="-128588" algn="l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900" b="1" dirty="0">
                <a:solidFill>
                  <a:srgbClr val="25468A"/>
                </a:solidFill>
                <a:latin typeface="Arial" pitchFamily="34" charset="0"/>
                <a:cs typeface="Arial" pitchFamily="34" charset="0"/>
              </a:rPr>
              <a:t>10 000 </a:t>
            </a:r>
            <a:r>
              <a:rPr lang="ru-RU" sz="900" b="1" dirty="0">
                <a:latin typeface="Arial" pitchFamily="34" charset="0"/>
                <a:cs typeface="Arial" pitchFamily="34" charset="0"/>
              </a:rPr>
              <a:t>аспирантов получили грантовую поддержку;</a:t>
            </a:r>
          </a:p>
          <a:p>
            <a:pPr marL="128588" indent="-128588" algn="l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900" b="1" dirty="0">
                <a:solidFill>
                  <a:srgbClr val="25468A"/>
                </a:solidFill>
                <a:latin typeface="Arial" pitchFamily="34" charset="0"/>
                <a:cs typeface="Arial" pitchFamily="34" charset="0"/>
              </a:rPr>
              <a:t>в 2,1 раза </a:t>
            </a:r>
            <a:r>
              <a:rPr lang="ru-RU" sz="900" b="1" dirty="0">
                <a:latin typeface="Arial" pitchFamily="34" charset="0"/>
                <a:cs typeface="Arial" pitchFamily="34" charset="0"/>
              </a:rPr>
              <a:t>увеличена доля аспирантов, представивших к защите диссертацию при освоении программ аспирантуры;</a:t>
            </a:r>
          </a:p>
          <a:p>
            <a:pPr marL="128588" indent="-128588" algn="l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900" b="1" dirty="0">
                <a:solidFill>
                  <a:srgbClr val="25468A"/>
                </a:solidFill>
                <a:latin typeface="Arial" pitchFamily="34" charset="0"/>
                <a:cs typeface="Arial" pitchFamily="34" charset="0"/>
              </a:rPr>
              <a:t>1 150 </a:t>
            </a:r>
            <a:r>
              <a:rPr lang="ru-RU" sz="900" b="1" dirty="0">
                <a:latin typeface="Arial" pitchFamily="34" charset="0"/>
                <a:cs typeface="Arial" pitchFamily="34" charset="0"/>
              </a:rPr>
              <a:t>человек, включенных в кадровый резерв, прошли обучение по программам подготовки управленческих кадров;</a:t>
            </a:r>
          </a:p>
          <a:p>
            <a:pPr marL="128588" indent="-128588" algn="l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900" b="1" dirty="0">
                <a:solidFill>
                  <a:srgbClr val="25468A"/>
                </a:solidFill>
                <a:latin typeface="Arial" pitchFamily="34" charset="0"/>
                <a:cs typeface="Arial" pitchFamily="34" charset="0"/>
              </a:rPr>
              <a:t>15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900" b="1" dirty="0">
                <a:latin typeface="Arial" pitchFamily="34" charset="0"/>
                <a:cs typeface="Arial" pitchFamily="34" charset="0"/>
              </a:rPr>
              <a:t>центров развития компетенций  руководителей научных, научно-технических проектов и лабораторий, </a:t>
            </a:r>
          </a:p>
          <a:p>
            <a:pPr marL="128588" indent="-128588" algn="l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900" b="1" dirty="0">
                <a:solidFill>
                  <a:srgbClr val="25468A"/>
                </a:solidFill>
                <a:latin typeface="Arial" pitchFamily="34" charset="0"/>
                <a:cs typeface="Arial" pitchFamily="34" charset="0"/>
              </a:rPr>
              <a:t>4 000 </a:t>
            </a:r>
            <a:r>
              <a:rPr lang="ru-RU" sz="900" b="1" dirty="0">
                <a:latin typeface="Arial" pitchFamily="34" charset="0"/>
                <a:cs typeface="Arial" pitchFamily="34" charset="0"/>
              </a:rPr>
              <a:t>человек прошли обучение в центрах развития компетенций;</a:t>
            </a:r>
          </a:p>
          <a:p>
            <a:pPr marL="128588" indent="-128588" algn="l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900" b="1" dirty="0">
                <a:solidFill>
                  <a:srgbClr val="25468A"/>
                </a:solidFill>
                <a:latin typeface="Arial" pitchFamily="34" charset="0"/>
                <a:cs typeface="Arial" pitchFamily="34" charset="0"/>
              </a:rPr>
              <a:t>7 500 </a:t>
            </a:r>
            <a:r>
              <a:rPr lang="ru-RU" sz="900" b="1" dirty="0">
                <a:latin typeface="Arial" pitchFamily="34" charset="0"/>
                <a:cs typeface="Arial" pitchFamily="34" charset="0"/>
              </a:rPr>
              <a:t>научных проектов,</a:t>
            </a:r>
          </a:p>
          <a:p>
            <a:pPr marL="128588" indent="-128588" algn="l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900" b="1" dirty="0">
                <a:solidFill>
                  <a:srgbClr val="25468A"/>
                </a:solidFill>
                <a:latin typeface="Arial" pitchFamily="34" charset="0"/>
                <a:cs typeface="Arial" pitchFamily="34" charset="0"/>
              </a:rPr>
              <a:t>900</a:t>
            </a:r>
            <a:r>
              <a:rPr lang="ru-RU" sz="900" b="1" dirty="0">
                <a:latin typeface="Arial" pitchFamily="34" charset="0"/>
                <a:cs typeface="Arial" pitchFamily="34" charset="0"/>
              </a:rPr>
              <a:t> новых лабораторий</a:t>
            </a:r>
          </a:p>
        </p:txBody>
      </p:sp>
    </p:spTree>
    <p:extLst>
      <p:ext uri="{BB962C8B-B14F-4D97-AF65-F5344CB8AC3E}">
        <p14:creationId xmlns:p14="http://schemas.microsoft.com/office/powerpoint/2010/main" val="14691908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8871" y="1854572"/>
            <a:ext cx="8292656" cy="107721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254787"/>
                </a:solidFill>
                <a:latin typeface="Arial" pitchFamily="34" charset="0"/>
                <a:cs typeface="Arial" pitchFamily="34" charset="0"/>
              </a:rPr>
              <a:t>ПРОЕКТНОЕ УПРАВЛЕНИЕ </a:t>
            </a:r>
            <a:br>
              <a:rPr lang="ru-RU" sz="3200" b="1" dirty="0" smtClean="0">
                <a:solidFill>
                  <a:srgbClr val="254787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dirty="0" smtClean="0">
                <a:solidFill>
                  <a:srgbClr val="254787"/>
                </a:solidFill>
                <a:latin typeface="Arial" pitchFamily="34" charset="0"/>
                <a:cs typeface="Arial" pitchFamily="34" charset="0"/>
              </a:rPr>
              <a:t>НАЦИОНАЛЬНЫМ ПРОЕКТОМ «НАУКА»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179512" y="3435846"/>
            <a:ext cx="8773898" cy="0"/>
          </a:xfrm>
          <a:prstGeom prst="line">
            <a:avLst/>
          </a:prstGeom>
          <a:ln w="25400">
            <a:solidFill>
              <a:srgbClr val="A5002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91908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"/>
          <p:cNvSpPr txBox="1">
            <a:spLocks/>
          </p:cNvSpPr>
          <p:nvPr/>
        </p:nvSpPr>
        <p:spPr>
          <a:xfrm>
            <a:off x="395536" y="267494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ru-RU" sz="2000" b="1" dirty="0" smtClean="0">
                <a:solidFill>
                  <a:srgbClr val="25468A"/>
                </a:solidFill>
                <a:latin typeface="Arial" pitchFamily="34" charset="0"/>
                <a:ea typeface="+mj-ea"/>
                <a:cs typeface="Arial" pitchFamily="34" charset="0"/>
              </a:rPr>
              <a:t>ОБЩАЯ СТРУКТУРА УПРАВЛЕНИЯ НАЦИОНАЛЬНЫМ ПРОЕКТОМ «НАУКА»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25468A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915566"/>
            <a:ext cx="3740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25468A"/>
                </a:solidFill>
                <a:latin typeface="Arial" pitchFamily="34" charset="0"/>
                <a:cs typeface="Arial" pitchFamily="34" charset="0"/>
              </a:rPr>
              <a:t>(Правительственный уровень)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1419622"/>
            <a:ext cx="6264696" cy="504056"/>
          </a:xfrm>
          <a:prstGeom prst="roundRect">
            <a:avLst/>
          </a:prstGeom>
          <a:ln>
            <a:solidFill>
              <a:srgbClr val="25468A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Совет по стратегическому развитию и национальным проектам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03648" y="1995686"/>
            <a:ext cx="6264696" cy="504056"/>
          </a:xfrm>
          <a:prstGeom prst="roundRect">
            <a:avLst/>
          </a:prstGeom>
          <a:ln>
            <a:solidFill>
              <a:srgbClr val="25468A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Президиум Совета по стратегическому развитию и национальным проектам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55775" y="2623220"/>
            <a:ext cx="3960441" cy="2180778"/>
          </a:xfrm>
          <a:prstGeom prst="roundRect">
            <a:avLst/>
          </a:prstGeom>
          <a:noFill/>
          <a:ln>
            <a:solidFill>
              <a:srgbClr val="2547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131840" y="2715766"/>
            <a:ext cx="28628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25468A"/>
                </a:solidFill>
                <a:latin typeface="Arial" pitchFamily="34" charset="0"/>
                <a:cs typeface="Arial" pitchFamily="34" charset="0"/>
              </a:rPr>
              <a:t>ПРОЕКТНЫЙ КОМИТЕТ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03848" y="3219822"/>
            <a:ext cx="2664296" cy="504056"/>
          </a:xfrm>
          <a:prstGeom prst="roundRect">
            <a:avLst/>
          </a:prstGeom>
          <a:solidFill>
            <a:srgbClr val="25468A"/>
          </a:solidFill>
          <a:ln>
            <a:solidFill>
              <a:srgbClr val="25468A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Куратор - Т.А. ГОЛИКОВА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03848" y="3867894"/>
            <a:ext cx="2664296" cy="504056"/>
          </a:xfrm>
          <a:prstGeom prst="roundRect">
            <a:avLst/>
          </a:prstGeom>
          <a:solidFill>
            <a:srgbClr val="25468A"/>
          </a:solidFill>
          <a:ln>
            <a:solidFill>
              <a:srgbClr val="25468A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Члены проектного комитета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67544" y="3003798"/>
            <a:ext cx="1944216" cy="1512168"/>
          </a:xfrm>
          <a:prstGeom prst="roundRect">
            <a:avLst/>
          </a:prstGeom>
          <a:ln>
            <a:solidFill>
              <a:srgbClr val="25468A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Федеральный проектный офис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660232" y="3003798"/>
            <a:ext cx="1944216" cy="792088"/>
          </a:xfrm>
          <a:prstGeom prst="roundRect">
            <a:avLst/>
          </a:prstGeom>
          <a:ln>
            <a:solidFill>
              <a:srgbClr val="25468A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Общественно-деловой совет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660232" y="3867894"/>
            <a:ext cx="1944216" cy="648072"/>
          </a:xfrm>
          <a:prstGeom prst="roundRect">
            <a:avLst/>
          </a:prstGeom>
          <a:ln>
            <a:solidFill>
              <a:srgbClr val="25468A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Экспертная группа</a:t>
            </a:r>
          </a:p>
        </p:txBody>
      </p:sp>
    </p:spTree>
    <p:extLst>
      <p:ext uri="{BB962C8B-B14F-4D97-AF65-F5344CB8AC3E}">
        <p14:creationId xmlns:p14="http://schemas.microsoft.com/office/powerpoint/2010/main" val="14691908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"/>
          <p:cNvSpPr txBox="1">
            <a:spLocks/>
          </p:cNvSpPr>
          <p:nvPr/>
        </p:nvSpPr>
        <p:spPr>
          <a:xfrm>
            <a:off x="395536" y="267494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ru-RU" sz="2000" b="1" dirty="0" smtClean="0">
                <a:solidFill>
                  <a:srgbClr val="25468A"/>
                </a:solidFill>
                <a:latin typeface="Arial" pitchFamily="34" charset="0"/>
                <a:ea typeface="+mj-ea"/>
                <a:cs typeface="Arial" pitchFamily="34" charset="0"/>
              </a:rPr>
              <a:t>ОБЩАЯ СТРУКТУРА УПРАВЛЕНИЯ </a:t>
            </a:r>
          </a:p>
          <a:p>
            <a:pPr lvl="0">
              <a:spcBef>
                <a:spcPct val="0"/>
              </a:spcBef>
            </a:pPr>
            <a:r>
              <a:rPr lang="ru-RU" sz="2000" b="1" dirty="0" smtClean="0">
                <a:solidFill>
                  <a:srgbClr val="25468A"/>
                </a:solidFill>
                <a:latin typeface="Arial" pitchFamily="34" charset="0"/>
                <a:ea typeface="+mj-ea"/>
                <a:cs typeface="Arial" pitchFamily="34" charset="0"/>
              </a:rPr>
              <a:t>НАЦИОНАЛЬНЫМ ПРОЕКТОМ «НАУКА»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25468A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915566"/>
            <a:ext cx="32361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25468A"/>
                </a:solidFill>
                <a:latin typeface="Arial" pitchFamily="34" charset="0"/>
                <a:cs typeface="Arial" pitchFamily="34" charset="0"/>
              </a:rPr>
              <a:t>(Ведомственный уровень)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55776" y="1635646"/>
            <a:ext cx="4248472" cy="1944216"/>
          </a:xfrm>
          <a:prstGeom prst="roundRect">
            <a:avLst/>
          </a:prstGeom>
          <a:noFill/>
          <a:ln>
            <a:solidFill>
              <a:srgbClr val="2547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75856" y="1419622"/>
            <a:ext cx="2664296" cy="504056"/>
          </a:xfrm>
          <a:prstGeom prst="roundRect">
            <a:avLst/>
          </a:prstGeom>
          <a:solidFill>
            <a:srgbClr val="25468A"/>
          </a:solidFill>
          <a:ln>
            <a:solidFill>
              <a:srgbClr val="25468A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Руководитель НП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М.М. КОТЮКОВ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88024" y="2067694"/>
            <a:ext cx="1872208" cy="576064"/>
          </a:xfrm>
          <a:prstGeom prst="roundRect">
            <a:avLst/>
          </a:prstGeom>
          <a:solidFill>
            <a:srgbClr val="25468A"/>
          </a:solidFill>
          <a:ln>
            <a:solidFill>
              <a:srgbClr val="25468A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Президиум Совета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788024" y="2715766"/>
            <a:ext cx="1872208" cy="720080"/>
          </a:xfrm>
          <a:prstGeom prst="roundRect">
            <a:avLst/>
          </a:prstGeom>
          <a:solidFill>
            <a:srgbClr val="25468A"/>
          </a:solidFill>
          <a:ln>
            <a:solidFill>
              <a:srgbClr val="25468A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Совет по проектной деятельности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699792" y="2067694"/>
            <a:ext cx="2016224" cy="1368152"/>
          </a:xfrm>
          <a:prstGeom prst="roundRect">
            <a:avLst/>
          </a:prstGeom>
          <a:solidFill>
            <a:srgbClr val="25468A"/>
          </a:solidFill>
          <a:ln>
            <a:solidFill>
              <a:srgbClr val="25468A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Администратор НП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А.М. МЕДВЕДЕВ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(Проектный офис Министра)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948264" y="2211710"/>
            <a:ext cx="1656184" cy="648072"/>
          </a:xfrm>
          <a:prstGeom prst="roundRect">
            <a:avLst/>
          </a:prstGeom>
          <a:ln>
            <a:solidFill>
              <a:srgbClr val="25468A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Экспертные группы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100664" y="2364110"/>
            <a:ext cx="1656184" cy="648072"/>
          </a:xfrm>
          <a:prstGeom prst="roundRect">
            <a:avLst/>
          </a:prstGeom>
          <a:ln>
            <a:solidFill>
              <a:srgbClr val="25468A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Экспертные группы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253064" y="2516510"/>
            <a:ext cx="1656184" cy="648072"/>
          </a:xfrm>
          <a:prstGeom prst="roundRect">
            <a:avLst/>
          </a:prstGeom>
          <a:ln>
            <a:solidFill>
              <a:srgbClr val="25468A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Экспертные группы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51520" y="1834902"/>
            <a:ext cx="1728192" cy="648072"/>
          </a:xfrm>
          <a:prstGeom prst="roundRect">
            <a:avLst/>
          </a:prstGeom>
          <a:ln>
            <a:solidFill>
              <a:srgbClr val="25468A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Ведомственный проектный офис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79512" y="2626990"/>
            <a:ext cx="1944216" cy="648072"/>
          </a:xfrm>
          <a:prstGeom prst="roundRect">
            <a:avLst/>
          </a:prstGeom>
          <a:ln>
            <a:solidFill>
              <a:srgbClr val="25468A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Организационные и рабочие группы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31912" y="2779390"/>
            <a:ext cx="1944216" cy="648072"/>
          </a:xfrm>
          <a:prstGeom prst="roundRect">
            <a:avLst/>
          </a:prstGeom>
          <a:ln>
            <a:solidFill>
              <a:srgbClr val="25468A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Организационные и рабочие группы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84312" y="2931790"/>
            <a:ext cx="1944216" cy="648072"/>
          </a:xfrm>
          <a:prstGeom prst="roundRect">
            <a:avLst/>
          </a:prstGeom>
          <a:ln>
            <a:solidFill>
              <a:srgbClr val="25468A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Организационные и рабочие группы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691680" y="3867894"/>
            <a:ext cx="5976664" cy="1080120"/>
          </a:xfrm>
          <a:prstGeom prst="roundRect">
            <a:avLst/>
          </a:prstGeom>
          <a:noFill/>
          <a:ln>
            <a:solidFill>
              <a:srgbClr val="2547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275856" y="3723878"/>
            <a:ext cx="2664296" cy="504056"/>
          </a:xfrm>
          <a:prstGeom prst="roundRect">
            <a:avLst/>
          </a:prstGeom>
          <a:solidFill>
            <a:srgbClr val="25468A"/>
          </a:solidFill>
          <a:ln>
            <a:solidFill>
              <a:srgbClr val="25468A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Руководитель ФП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979712" y="4371950"/>
            <a:ext cx="2232248" cy="504056"/>
          </a:xfrm>
          <a:prstGeom prst="roundRect">
            <a:avLst/>
          </a:prstGeom>
          <a:solidFill>
            <a:srgbClr val="25468A"/>
          </a:solidFill>
          <a:ln>
            <a:solidFill>
              <a:srgbClr val="25468A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Администратор ФП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427984" y="4371950"/>
            <a:ext cx="2952328" cy="504056"/>
          </a:xfrm>
          <a:prstGeom prst="roundRect">
            <a:avLst/>
          </a:prstGeom>
          <a:solidFill>
            <a:srgbClr val="25468A"/>
          </a:solidFill>
          <a:ln>
            <a:solidFill>
              <a:srgbClr val="25468A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Руководители организационных групп</a:t>
            </a:r>
          </a:p>
        </p:txBody>
      </p:sp>
    </p:spTree>
    <p:extLst>
      <p:ext uri="{BB962C8B-B14F-4D97-AF65-F5344CB8AC3E}">
        <p14:creationId xmlns:p14="http://schemas.microsoft.com/office/powerpoint/2010/main" val="14691908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96050D912034674F9997CE74F0CB09A5" ma:contentTypeVersion="3" ma:contentTypeDescription="Создание документа." ma:contentTypeScope="" ma:versionID="162183909deae1beac54fe0eb2db08db">
  <xsd:schema xmlns:xsd="http://www.w3.org/2001/XMLSchema" xmlns:xs="http://www.w3.org/2001/XMLSchema" xmlns:p="http://schemas.microsoft.com/office/2006/metadata/properties" xmlns:ns2="5b7d19a7-b315-4837-9744-2fa5ce0861a1" targetNamespace="http://schemas.microsoft.com/office/2006/metadata/properties" ma:root="true" ma:fieldsID="e2f95c40f1fa6de489510176b04d1f7e" ns2:_="">
    <xsd:import namespace="5b7d19a7-b315-4837-9744-2fa5ce0861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7d19a7-b315-4837-9744-2fa5ce0861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4302E24-718B-431A-8347-7FE5B58B6BD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23D3CA0-E8D0-45AD-9DA6-39C5711968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7d19a7-b315-4837-9744-2fa5ce0861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B653A88-5B0D-46B5-86AC-F3850075DDA1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2406</TotalTime>
  <Words>1142</Words>
  <Application>Microsoft Office PowerPoint</Application>
  <PresentationFormat>Экран (16:9)</PresentationFormat>
  <Paragraphs>233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Alexander Sandakov</dc:creator>
  <cp:lastModifiedBy>Строкин Константин Валерьевич</cp:lastModifiedBy>
  <cp:revision>217</cp:revision>
  <cp:lastPrinted>2018-12-07T08:52:59Z</cp:lastPrinted>
  <dcterms:created xsi:type="dcterms:W3CDTF">2015-08-17T10:09:49Z</dcterms:created>
  <dcterms:modified xsi:type="dcterms:W3CDTF">2018-12-24T22:32:22Z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0x01010096050D912034674F9997CE74F0CB09A5</vt:lpwstr>
  </property>
</Properties>
</file>