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1"/>
  </p:notesMasterIdLst>
  <p:sldIdLst>
    <p:sldId id="298" r:id="rId5"/>
    <p:sldId id="304" r:id="rId6"/>
    <p:sldId id="306" r:id="rId7"/>
    <p:sldId id="307" r:id="rId8"/>
    <p:sldId id="308" r:id="rId9"/>
    <p:sldId id="309" r:id="rId10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87"/>
    <a:srgbClr val="25468A"/>
    <a:srgbClr val="1F497D"/>
    <a:srgbClr val="005EA4"/>
    <a:srgbClr val="373737"/>
    <a:srgbClr val="292927"/>
    <a:srgbClr val="FFD25D"/>
    <a:srgbClr val="0000CC"/>
    <a:srgbClr val="FFF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5" autoAdjust="0"/>
    <p:restoredTop sz="94660"/>
  </p:normalViewPr>
  <p:slideViewPr>
    <p:cSldViewPr>
      <p:cViewPr>
        <p:scale>
          <a:sx n="157" d="100"/>
          <a:sy n="157" d="100"/>
        </p:scale>
        <p:origin x="-732" y="-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20653-1F2D-4CDC-87DB-A23826E3EB09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1A559A74-183E-435C-9FE2-E336B73422D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Заказ</a:t>
          </a:r>
          <a:endParaRPr lang="ru-RU" sz="2400" b="1" dirty="0">
            <a:solidFill>
              <a:schemeClr val="tx1"/>
            </a:solidFill>
          </a:endParaRPr>
        </a:p>
      </dgm:t>
    </dgm:pt>
    <dgm:pt modelId="{275519EC-10CD-48F8-8389-C6C17F7DF002}" type="parTrans" cxnId="{167F56F6-874F-4023-8BFD-4E75675ABFCA}">
      <dgm:prSet/>
      <dgm:spPr/>
      <dgm:t>
        <a:bodyPr/>
        <a:lstStyle/>
        <a:p>
          <a:endParaRPr lang="ru-RU"/>
        </a:p>
      </dgm:t>
    </dgm:pt>
    <dgm:pt modelId="{8A0DE145-E997-499C-A488-D204772F640D}" type="sibTrans" cxnId="{167F56F6-874F-4023-8BFD-4E75675ABFCA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0ECE16F2-BEEC-4A3D-896F-EC7FDB048B5D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НИР</a:t>
          </a:r>
          <a:endParaRPr lang="ru-RU" b="1" dirty="0">
            <a:solidFill>
              <a:schemeClr val="tx1"/>
            </a:solidFill>
          </a:endParaRPr>
        </a:p>
      </dgm:t>
    </dgm:pt>
    <dgm:pt modelId="{DFED6CD5-EF92-4390-906D-01E7928C087E}" type="parTrans" cxnId="{1A8DD951-72BC-43D9-9C13-D552AC9ACE90}">
      <dgm:prSet/>
      <dgm:spPr/>
      <dgm:t>
        <a:bodyPr/>
        <a:lstStyle/>
        <a:p>
          <a:endParaRPr lang="ru-RU"/>
        </a:p>
      </dgm:t>
    </dgm:pt>
    <dgm:pt modelId="{83C41179-F4FA-4545-B62B-669C6D465D9E}" type="sibTrans" cxnId="{1A8DD951-72BC-43D9-9C13-D552AC9ACE90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E5F0BA63-5E5D-422B-B035-FD1D50D2E7AA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Кадры</a:t>
          </a:r>
          <a:endParaRPr lang="ru-RU" b="1" dirty="0">
            <a:solidFill>
              <a:schemeClr val="tx1"/>
            </a:solidFill>
          </a:endParaRPr>
        </a:p>
      </dgm:t>
    </dgm:pt>
    <dgm:pt modelId="{0BACCBD9-F5A4-4C86-98F9-9DDE88D9BC7E}" type="parTrans" cxnId="{D615D0CB-EAF8-49D1-9579-DB316C8BBF74}">
      <dgm:prSet/>
      <dgm:spPr/>
      <dgm:t>
        <a:bodyPr/>
        <a:lstStyle/>
        <a:p>
          <a:endParaRPr lang="ru-RU"/>
        </a:p>
      </dgm:t>
    </dgm:pt>
    <dgm:pt modelId="{480AA46F-AE7A-410C-A03D-975E54685CC6}" type="sibTrans" cxnId="{D615D0CB-EAF8-49D1-9579-DB316C8BBF74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8C39A027-0026-4434-9B3D-3D534EC44A34}" type="pres">
      <dgm:prSet presAssocID="{9FD20653-1F2D-4CDC-87DB-A23826E3EB0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F292F96-AC48-479D-88C2-F2E953A77772}" type="pres">
      <dgm:prSet presAssocID="{1A559A74-183E-435C-9FE2-E336B73422D3}" presName="gear1" presStyleLbl="node1" presStyleIdx="0" presStyleCnt="3" custLinFactNeighborX="20179" custLinFactNeighborY="-127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69228-E81C-4535-B824-AF271AE6D200}" type="pres">
      <dgm:prSet presAssocID="{1A559A74-183E-435C-9FE2-E336B73422D3}" presName="gear1srcNode" presStyleLbl="node1" presStyleIdx="0" presStyleCnt="3"/>
      <dgm:spPr/>
      <dgm:t>
        <a:bodyPr/>
        <a:lstStyle/>
        <a:p>
          <a:endParaRPr lang="ru-RU"/>
        </a:p>
      </dgm:t>
    </dgm:pt>
    <dgm:pt modelId="{9E0A2362-E1C5-4982-851C-EC9DECCE03AF}" type="pres">
      <dgm:prSet presAssocID="{1A559A74-183E-435C-9FE2-E336B73422D3}" presName="gear1dstNode" presStyleLbl="node1" presStyleIdx="0" presStyleCnt="3"/>
      <dgm:spPr/>
      <dgm:t>
        <a:bodyPr/>
        <a:lstStyle/>
        <a:p>
          <a:endParaRPr lang="ru-RU"/>
        </a:p>
      </dgm:t>
    </dgm:pt>
    <dgm:pt modelId="{834437B4-31D4-4F9B-902B-C92ABA1DB6A0}" type="pres">
      <dgm:prSet presAssocID="{0ECE16F2-BEEC-4A3D-896F-EC7FDB048B5D}" presName="gear2" presStyleLbl="node1" presStyleIdx="1" presStyleCnt="3" custLinFactNeighborX="16104" custLinFactNeighborY="105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C9126-FB24-493F-B4F2-D74B0C484217}" type="pres">
      <dgm:prSet presAssocID="{0ECE16F2-BEEC-4A3D-896F-EC7FDB048B5D}" presName="gear2srcNode" presStyleLbl="node1" presStyleIdx="1" presStyleCnt="3"/>
      <dgm:spPr/>
      <dgm:t>
        <a:bodyPr/>
        <a:lstStyle/>
        <a:p>
          <a:endParaRPr lang="ru-RU"/>
        </a:p>
      </dgm:t>
    </dgm:pt>
    <dgm:pt modelId="{C0435F81-D758-4E79-86ED-284C19B81BA3}" type="pres">
      <dgm:prSet presAssocID="{0ECE16F2-BEEC-4A3D-896F-EC7FDB048B5D}" presName="gear2dstNode" presStyleLbl="node1" presStyleIdx="1" presStyleCnt="3"/>
      <dgm:spPr/>
      <dgm:t>
        <a:bodyPr/>
        <a:lstStyle/>
        <a:p>
          <a:endParaRPr lang="ru-RU"/>
        </a:p>
      </dgm:t>
    </dgm:pt>
    <dgm:pt modelId="{7D0BC066-0C66-455B-B068-60DF20C5625A}" type="pres">
      <dgm:prSet presAssocID="{E5F0BA63-5E5D-422B-B035-FD1D50D2E7AA}" presName="gear3" presStyleLbl="node1" presStyleIdx="2" presStyleCnt="3" custLinFactNeighborX="7350" custLinFactNeighborY="2948"/>
      <dgm:spPr/>
      <dgm:t>
        <a:bodyPr/>
        <a:lstStyle/>
        <a:p>
          <a:endParaRPr lang="ru-RU"/>
        </a:p>
      </dgm:t>
    </dgm:pt>
    <dgm:pt modelId="{F668F6DD-69D3-455C-A162-221078AD09AA}" type="pres">
      <dgm:prSet presAssocID="{E5F0BA63-5E5D-422B-B035-FD1D50D2E7A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D56C3-21D0-4AA8-80F8-C5A55B8941BA}" type="pres">
      <dgm:prSet presAssocID="{E5F0BA63-5E5D-422B-B035-FD1D50D2E7AA}" presName="gear3srcNode" presStyleLbl="node1" presStyleIdx="2" presStyleCnt="3"/>
      <dgm:spPr/>
      <dgm:t>
        <a:bodyPr/>
        <a:lstStyle/>
        <a:p>
          <a:endParaRPr lang="ru-RU"/>
        </a:p>
      </dgm:t>
    </dgm:pt>
    <dgm:pt modelId="{0C3AC0FF-804C-4F83-94E0-7F6B4821BBED}" type="pres">
      <dgm:prSet presAssocID="{E5F0BA63-5E5D-422B-B035-FD1D50D2E7AA}" presName="gear3dstNode" presStyleLbl="node1" presStyleIdx="2" presStyleCnt="3"/>
      <dgm:spPr/>
      <dgm:t>
        <a:bodyPr/>
        <a:lstStyle/>
        <a:p>
          <a:endParaRPr lang="ru-RU"/>
        </a:p>
      </dgm:t>
    </dgm:pt>
    <dgm:pt modelId="{D68548B9-FDE8-46B2-8101-93CEE01674B1}" type="pres">
      <dgm:prSet presAssocID="{8A0DE145-E997-499C-A488-D204772F640D}" presName="connector1" presStyleLbl="sibTrans2D1" presStyleIdx="0" presStyleCnt="3" custAng="7657040" custLinFactNeighborX="1392" custLinFactNeighborY="2598"/>
      <dgm:spPr/>
      <dgm:t>
        <a:bodyPr/>
        <a:lstStyle/>
        <a:p>
          <a:endParaRPr lang="ru-RU"/>
        </a:p>
      </dgm:t>
    </dgm:pt>
    <dgm:pt modelId="{6D238C58-32C0-48BC-ACAC-4473460C4B9B}" type="pres">
      <dgm:prSet presAssocID="{83C41179-F4FA-4545-B62B-669C6D465D9E}" presName="connector2" presStyleLbl="sibTrans2D1" presStyleIdx="1" presStyleCnt="3" custAng="7450117" custFlipHor="1" custScaleX="119284" custLinFactNeighborX="25589" custLinFactNeighborY="-17721"/>
      <dgm:spPr/>
      <dgm:t>
        <a:bodyPr/>
        <a:lstStyle/>
        <a:p>
          <a:endParaRPr lang="ru-RU"/>
        </a:p>
      </dgm:t>
    </dgm:pt>
    <dgm:pt modelId="{EE2054D1-5758-4BBC-B36C-EDF915BC8EC0}" type="pres">
      <dgm:prSet presAssocID="{480AA46F-AE7A-410C-A03D-975E54685CC6}" presName="connector3" presStyleLbl="sibTrans2D1" presStyleIdx="2" presStyleCnt="3" custAng="7600730" custFlipHor="1" custScaleX="119277" custLinFactNeighborX="-998" custLinFactNeighborY="39872"/>
      <dgm:spPr/>
      <dgm:t>
        <a:bodyPr/>
        <a:lstStyle/>
        <a:p>
          <a:endParaRPr lang="ru-RU"/>
        </a:p>
      </dgm:t>
    </dgm:pt>
  </dgm:ptLst>
  <dgm:cxnLst>
    <dgm:cxn modelId="{1A8DD951-72BC-43D9-9C13-D552AC9ACE90}" srcId="{9FD20653-1F2D-4CDC-87DB-A23826E3EB09}" destId="{0ECE16F2-BEEC-4A3D-896F-EC7FDB048B5D}" srcOrd="1" destOrd="0" parTransId="{DFED6CD5-EF92-4390-906D-01E7928C087E}" sibTransId="{83C41179-F4FA-4545-B62B-669C6D465D9E}"/>
    <dgm:cxn modelId="{7FC30D35-BAED-4130-9A2C-29D783A66530}" type="presOf" srcId="{0ECE16F2-BEEC-4A3D-896F-EC7FDB048B5D}" destId="{834437B4-31D4-4F9B-902B-C92ABA1DB6A0}" srcOrd="0" destOrd="0" presId="urn:microsoft.com/office/officeart/2005/8/layout/gear1"/>
    <dgm:cxn modelId="{D615D0CB-EAF8-49D1-9579-DB316C8BBF74}" srcId="{9FD20653-1F2D-4CDC-87DB-A23826E3EB09}" destId="{E5F0BA63-5E5D-422B-B035-FD1D50D2E7AA}" srcOrd="2" destOrd="0" parTransId="{0BACCBD9-F5A4-4C86-98F9-9DDE88D9BC7E}" sibTransId="{480AA46F-AE7A-410C-A03D-975E54685CC6}"/>
    <dgm:cxn modelId="{E0ACD67A-CECC-4326-B4F7-341FD8BB54B6}" type="presOf" srcId="{83C41179-F4FA-4545-B62B-669C6D465D9E}" destId="{6D238C58-32C0-48BC-ACAC-4473460C4B9B}" srcOrd="0" destOrd="0" presId="urn:microsoft.com/office/officeart/2005/8/layout/gear1"/>
    <dgm:cxn modelId="{7DA9A63F-E412-472C-870F-6E4C6A54AC29}" type="presOf" srcId="{9FD20653-1F2D-4CDC-87DB-A23826E3EB09}" destId="{8C39A027-0026-4434-9B3D-3D534EC44A34}" srcOrd="0" destOrd="0" presId="urn:microsoft.com/office/officeart/2005/8/layout/gear1"/>
    <dgm:cxn modelId="{8F4FCEAF-F0D6-4941-8747-DC5BDB13CD37}" type="presOf" srcId="{E5F0BA63-5E5D-422B-B035-FD1D50D2E7AA}" destId="{F668F6DD-69D3-455C-A162-221078AD09AA}" srcOrd="1" destOrd="0" presId="urn:microsoft.com/office/officeart/2005/8/layout/gear1"/>
    <dgm:cxn modelId="{F5383DEC-4F12-4C31-B8A6-4B71C9EAB02B}" type="presOf" srcId="{E5F0BA63-5E5D-422B-B035-FD1D50D2E7AA}" destId="{0C3AC0FF-804C-4F83-94E0-7F6B4821BBED}" srcOrd="3" destOrd="0" presId="urn:microsoft.com/office/officeart/2005/8/layout/gear1"/>
    <dgm:cxn modelId="{BC2D6DDF-02BD-4B06-812C-706F6C078096}" type="presOf" srcId="{1A559A74-183E-435C-9FE2-E336B73422D3}" destId="{9E0A2362-E1C5-4982-851C-EC9DECCE03AF}" srcOrd="2" destOrd="0" presId="urn:microsoft.com/office/officeart/2005/8/layout/gear1"/>
    <dgm:cxn modelId="{5414E11A-E378-49F3-82BC-F798862DCB4C}" type="presOf" srcId="{480AA46F-AE7A-410C-A03D-975E54685CC6}" destId="{EE2054D1-5758-4BBC-B36C-EDF915BC8EC0}" srcOrd="0" destOrd="0" presId="urn:microsoft.com/office/officeart/2005/8/layout/gear1"/>
    <dgm:cxn modelId="{167F56F6-874F-4023-8BFD-4E75675ABFCA}" srcId="{9FD20653-1F2D-4CDC-87DB-A23826E3EB09}" destId="{1A559A74-183E-435C-9FE2-E336B73422D3}" srcOrd="0" destOrd="0" parTransId="{275519EC-10CD-48F8-8389-C6C17F7DF002}" sibTransId="{8A0DE145-E997-499C-A488-D204772F640D}"/>
    <dgm:cxn modelId="{76B049C0-B3F3-4109-9A8F-29E046611EF3}" type="presOf" srcId="{0ECE16F2-BEEC-4A3D-896F-EC7FDB048B5D}" destId="{518C9126-FB24-493F-B4F2-D74B0C484217}" srcOrd="1" destOrd="0" presId="urn:microsoft.com/office/officeart/2005/8/layout/gear1"/>
    <dgm:cxn modelId="{094F1F93-DAD4-41AF-8297-1607139B714B}" type="presOf" srcId="{8A0DE145-E997-499C-A488-D204772F640D}" destId="{D68548B9-FDE8-46B2-8101-93CEE01674B1}" srcOrd="0" destOrd="0" presId="urn:microsoft.com/office/officeart/2005/8/layout/gear1"/>
    <dgm:cxn modelId="{99E25F6F-4CC1-43CE-8BA2-C2E0BD0D1A68}" type="presOf" srcId="{E5F0BA63-5E5D-422B-B035-FD1D50D2E7AA}" destId="{7E2D56C3-21D0-4AA8-80F8-C5A55B8941BA}" srcOrd="2" destOrd="0" presId="urn:microsoft.com/office/officeart/2005/8/layout/gear1"/>
    <dgm:cxn modelId="{AEE8A1D8-0544-4740-914C-5585EA39DFD0}" type="presOf" srcId="{0ECE16F2-BEEC-4A3D-896F-EC7FDB048B5D}" destId="{C0435F81-D758-4E79-86ED-284C19B81BA3}" srcOrd="2" destOrd="0" presId="urn:microsoft.com/office/officeart/2005/8/layout/gear1"/>
    <dgm:cxn modelId="{B6A2EF75-641D-49C8-A324-FCEAFAA22B07}" type="presOf" srcId="{E5F0BA63-5E5D-422B-B035-FD1D50D2E7AA}" destId="{7D0BC066-0C66-455B-B068-60DF20C5625A}" srcOrd="0" destOrd="0" presId="urn:microsoft.com/office/officeart/2005/8/layout/gear1"/>
    <dgm:cxn modelId="{4257595E-49BB-4386-BF5D-41618A510B3C}" type="presOf" srcId="{1A559A74-183E-435C-9FE2-E336B73422D3}" destId="{BF292F96-AC48-479D-88C2-F2E953A77772}" srcOrd="0" destOrd="0" presId="urn:microsoft.com/office/officeart/2005/8/layout/gear1"/>
    <dgm:cxn modelId="{DC2C49DE-D59F-47EC-86CC-5EC0E625BA3B}" type="presOf" srcId="{1A559A74-183E-435C-9FE2-E336B73422D3}" destId="{74B69228-E81C-4535-B824-AF271AE6D200}" srcOrd="1" destOrd="0" presId="urn:microsoft.com/office/officeart/2005/8/layout/gear1"/>
    <dgm:cxn modelId="{1958BDDB-A92F-4E92-A888-B5B6D34C87BB}" type="presParOf" srcId="{8C39A027-0026-4434-9B3D-3D534EC44A34}" destId="{BF292F96-AC48-479D-88C2-F2E953A77772}" srcOrd="0" destOrd="0" presId="urn:microsoft.com/office/officeart/2005/8/layout/gear1"/>
    <dgm:cxn modelId="{F0157ABF-DEC3-4040-B963-2D4DC047427F}" type="presParOf" srcId="{8C39A027-0026-4434-9B3D-3D534EC44A34}" destId="{74B69228-E81C-4535-B824-AF271AE6D200}" srcOrd="1" destOrd="0" presId="urn:microsoft.com/office/officeart/2005/8/layout/gear1"/>
    <dgm:cxn modelId="{C6CA2BA7-B95E-4388-A12F-BF4999D9C566}" type="presParOf" srcId="{8C39A027-0026-4434-9B3D-3D534EC44A34}" destId="{9E0A2362-E1C5-4982-851C-EC9DECCE03AF}" srcOrd="2" destOrd="0" presId="urn:microsoft.com/office/officeart/2005/8/layout/gear1"/>
    <dgm:cxn modelId="{B51B0F20-8C2A-405B-81B6-6D3334D8E0D7}" type="presParOf" srcId="{8C39A027-0026-4434-9B3D-3D534EC44A34}" destId="{834437B4-31D4-4F9B-902B-C92ABA1DB6A0}" srcOrd="3" destOrd="0" presId="urn:microsoft.com/office/officeart/2005/8/layout/gear1"/>
    <dgm:cxn modelId="{A55ADBC4-5D98-4244-8F71-136472A6214F}" type="presParOf" srcId="{8C39A027-0026-4434-9B3D-3D534EC44A34}" destId="{518C9126-FB24-493F-B4F2-D74B0C484217}" srcOrd="4" destOrd="0" presId="urn:microsoft.com/office/officeart/2005/8/layout/gear1"/>
    <dgm:cxn modelId="{B47CFAE8-F323-47F3-AEEF-AB6AAD4B7332}" type="presParOf" srcId="{8C39A027-0026-4434-9B3D-3D534EC44A34}" destId="{C0435F81-D758-4E79-86ED-284C19B81BA3}" srcOrd="5" destOrd="0" presId="urn:microsoft.com/office/officeart/2005/8/layout/gear1"/>
    <dgm:cxn modelId="{2FDC1BDE-BAD0-45D1-B0A3-F1124D8D4339}" type="presParOf" srcId="{8C39A027-0026-4434-9B3D-3D534EC44A34}" destId="{7D0BC066-0C66-455B-B068-60DF20C5625A}" srcOrd="6" destOrd="0" presId="urn:microsoft.com/office/officeart/2005/8/layout/gear1"/>
    <dgm:cxn modelId="{E75A03EC-4428-4644-8DF3-360C824ADC5E}" type="presParOf" srcId="{8C39A027-0026-4434-9B3D-3D534EC44A34}" destId="{F668F6DD-69D3-455C-A162-221078AD09AA}" srcOrd="7" destOrd="0" presId="urn:microsoft.com/office/officeart/2005/8/layout/gear1"/>
    <dgm:cxn modelId="{392894C3-5179-4F4F-A331-7114CB9DF860}" type="presParOf" srcId="{8C39A027-0026-4434-9B3D-3D534EC44A34}" destId="{7E2D56C3-21D0-4AA8-80F8-C5A55B8941BA}" srcOrd="8" destOrd="0" presId="urn:microsoft.com/office/officeart/2005/8/layout/gear1"/>
    <dgm:cxn modelId="{65D4BB96-C095-4ADB-9D23-F0265EB311E6}" type="presParOf" srcId="{8C39A027-0026-4434-9B3D-3D534EC44A34}" destId="{0C3AC0FF-804C-4F83-94E0-7F6B4821BBED}" srcOrd="9" destOrd="0" presId="urn:microsoft.com/office/officeart/2005/8/layout/gear1"/>
    <dgm:cxn modelId="{CAE48753-FB04-49E5-8960-B66F2ECD23B4}" type="presParOf" srcId="{8C39A027-0026-4434-9B3D-3D534EC44A34}" destId="{D68548B9-FDE8-46B2-8101-93CEE01674B1}" srcOrd="10" destOrd="0" presId="urn:microsoft.com/office/officeart/2005/8/layout/gear1"/>
    <dgm:cxn modelId="{028CC4B5-143D-4CFD-B1C8-7A9BF9D78BC2}" type="presParOf" srcId="{8C39A027-0026-4434-9B3D-3D534EC44A34}" destId="{6D238C58-32C0-48BC-ACAC-4473460C4B9B}" srcOrd="11" destOrd="0" presId="urn:microsoft.com/office/officeart/2005/8/layout/gear1"/>
    <dgm:cxn modelId="{5EC969A1-2950-4ADB-B91C-7809899BB1CE}" type="presParOf" srcId="{8C39A027-0026-4434-9B3D-3D534EC44A34}" destId="{EE2054D1-5758-4BBC-B36C-EDF915BC8EC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92F96-AC48-479D-88C2-F2E953A77772}">
      <dsp:nvSpPr>
        <dsp:cNvPr id="0" name=""/>
        <dsp:cNvSpPr/>
      </dsp:nvSpPr>
      <dsp:spPr>
        <a:xfrm>
          <a:off x="3295841" y="1543722"/>
          <a:ext cx="2235200" cy="2235200"/>
        </a:xfrm>
        <a:prstGeom prst="gear9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Заказ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745216" y="2067307"/>
        <a:ext cx="1336450" cy="1148939"/>
      </dsp:txXfrm>
    </dsp:sp>
    <dsp:sp modelId="{834437B4-31D4-4F9B-902B-C92ABA1DB6A0}">
      <dsp:nvSpPr>
        <dsp:cNvPr id="0" name=""/>
        <dsp:cNvSpPr/>
      </dsp:nvSpPr>
      <dsp:spPr>
        <a:xfrm>
          <a:off x="1806106" y="1471704"/>
          <a:ext cx="1625600" cy="1625600"/>
        </a:xfrm>
        <a:prstGeom prst="gear6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НИР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2215356" y="1883427"/>
        <a:ext cx="807100" cy="802154"/>
      </dsp:txXfrm>
    </dsp:sp>
    <dsp:sp modelId="{7D0BC066-0C66-455B-B068-60DF20C5625A}">
      <dsp:nvSpPr>
        <dsp:cNvPr id="0" name=""/>
        <dsp:cNvSpPr/>
      </dsp:nvSpPr>
      <dsp:spPr>
        <a:xfrm rot="20700000">
          <a:off x="2598199" y="236489"/>
          <a:ext cx="1592756" cy="1592756"/>
        </a:xfrm>
        <a:prstGeom prst="gear6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Кадры</a:t>
          </a:r>
          <a:endParaRPr lang="ru-RU" sz="2200" b="1" kern="1200" dirty="0">
            <a:solidFill>
              <a:schemeClr val="tx1"/>
            </a:solidFill>
          </a:endParaRPr>
        </a:p>
      </dsp:txBody>
      <dsp:txXfrm rot="-20700000">
        <a:off x="2947537" y="585827"/>
        <a:ext cx="894080" cy="894080"/>
      </dsp:txXfrm>
    </dsp:sp>
    <dsp:sp modelId="{D68548B9-FDE8-46B2-8101-93CEE01674B1}">
      <dsp:nvSpPr>
        <dsp:cNvPr id="0" name=""/>
        <dsp:cNvSpPr/>
      </dsp:nvSpPr>
      <dsp:spPr>
        <a:xfrm rot="7657040">
          <a:off x="2711331" y="156665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38C58-32C0-48BC-ACAC-4473460C4B9B}">
      <dsp:nvSpPr>
        <dsp:cNvPr id="0" name=""/>
        <dsp:cNvSpPr/>
      </dsp:nvSpPr>
      <dsp:spPr>
        <a:xfrm rot="14149883" flipH="1">
          <a:off x="1587925" y="572982"/>
          <a:ext cx="2479599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054D1-5758-4BBC-B36C-EDF915BC8EC0}">
      <dsp:nvSpPr>
        <dsp:cNvPr id="0" name=""/>
        <dsp:cNvSpPr/>
      </dsp:nvSpPr>
      <dsp:spPr>
        <a:xfrm rot="13999270" flipH="1">
          <a:off x="1848005" y="724317"/>
          <a:ext cx="2673350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6918D-8F39-4075-95FE-D3AD23A1084F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2431B-519E-406D-9BC8-D0CA3D3E7F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9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2431B-519E-406D-9BC8-D0CA3D3E7F5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44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717E-40DB-4802-A15B-6CA9201A3D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03BB8-E417-4934-9A26-2DC4D91EB7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CB8F-CFA9-4682-91C7-015C9B35B6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708F-3914-4244-AF2B-E92B2BE003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E6E9-0F30-40DE-B031-9C61AC5548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968B-D276-4931-8D05-F5A011C86B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0D27-321C-4C06-9ACE-971D6F32CE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5992-F568-4625-9222-A67DA975AC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75CE-F601-40CE-AFC1-185F928EDA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9068-9D58-405F-A4EE-502F58A534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F1DB-5FE4-439D-9568-883468357E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0DB24-79B4-4714-B40B-E6FEB4D556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4093" y="1624027"/>
            <a:ext cx="79208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Группа </a:t>
            </a:r>
            <a:r>
              <a:rPr lang="ru-RU" sz="2000" b="1" dirty="0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3.«</a:t>
            </a:r>
            <a:r>
              <a:rPr lang="ru-RU" sz="2000" b="1" dirty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КАДРОВОЕ ОБЕСПЕЧЕНИЕ РЕАЛИЗАЦИИ НАЦПРОЕКТА» </a:t>
            </a:r>
            <a:endParaRPr lang="ru-RU" sz="2000" b="1" dirty="0" smtClean="0">
              <a:solidFill>
                <a:srgbClr val="005EA4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Модератор</a:t>
            </a:r>
            <a:r>
              <a:rPr lang="ru-RU" dirty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 Narrow" panose="020B0606020202030204" pitchFamily="34" charset="0"/>
                <a:cs typeface="Arial" panose="020B0604020202020204" pitchFamily="34" charset="0"/>
              </a:rPr>
              <a:t>Бабелюк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 Екатерина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Геннадьевна -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иректор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Департамента координации деятельности организаций высшего образования </a:t>
            </a:r>
            <a:r>
              <a:rPr lang="ru-RU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Минобрнауки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 smtClean="0">
              <a:solidFill>
                <a:srgbClr val="005EA4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dirty="0" err="1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Сомодераторы</a:t>
            </a:r>
            <a:r>
              <a:rPr lang="ru-RU" dirty="0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Лобанов Вячеслав Борисович – директор ФГБУН ТОИ ДВО РАН, </a:t>
            </a:r>
            <a:r>
              <a:rPr lang="ru-RU" dirty="0" err="1">
                <a:latin typeface="Arial Narrow" panose="020B0606020202030204" pitchFamily="34" charset="0"/>
                <a:cs typeface="Arial" panose="020B0604020202020204" pitchFamily="34" charset="0"/>
              </a:rPr>
              <a:t>Голохваст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 Кирилл Сергеевич – проректор по научной работе ФГАОУВО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ДВФУ</a:t>
            </a:r>
          </a:p>
          <a:p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Участники: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34 чел., представители организаций ДВО РАН и ВУЗов Владивостока,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Комсомольска-на-Амуре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Хабаровска, Якутска, Благовещенска, Магадана и др.</a:t>
            </a:r>
          </a:p>
          <a:p>
            <a:endParaRPr lang="ru-RU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ДВФУ, Владивосток, 18.12.2018  15:40-17:20</a:t>
            </a:r>
            <a:endParaRPr lang="ru-RU" sz="1400" dirty="0">
              <a:solidFill>
                <a:srgbClr val="005EA4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4093" y="41151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5E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СТРАТЕГИЧЕСКАЯ СЕССИЯ «НАЦИОНАЛЬНЫЙ ПРОЕКТ НАУКА: ИНСТРУМЕНТЫ, МЕХАНИЗМЫ, РЕАЛИЗАЦИЯ»</a:t>
            </a:r>
            <a:endParaRPr lang="ru-RU" sz="2400" dirty="0">
              <a:solidFill>
                <a:srgbClr val="005EA4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7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18769"/>
            <a:ext cx="8496944" cy="432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1438" indent="-1341438"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600" b="1" dirty="0" smtClean="0">
                <a:solidFill>
                  <a:srgbClr val="005EA4"/>
                </a:solidFill>
                <a:latin typeface="Arial Narrow" panose="020B0606020202030204" pitchFamily="34" charset="0"/>
              </a:rPr>
              <a:t>КОНЦЕПТУАЛЬНЫЙ МЕХАНИЗМ </a:t>
            </a:r>
            <a:r>
              <a:rPr lang="ru-RU" sz="2600" b="1" dirty="0">
                <a:solidFill>
                  <a:srgbClr val="005EA4"/>
                </a:solidFill>
                <a:latin typeface="Arial Narrow" panose="020B0606020202030204" pitchFamily="34" charset="0"/>
              </a:rPr>
              <a:t>РЕАЛИЗАЦИИ </a:t>
            </a:r>
            <a:r>
              <a:rPr lang="ru-RU" sz="2600" b="1" dirty="0" smtClean="0">
                <a:solidFill>
                  <a:srgbClr val="005EA4"/>
                </a:solidFill>
                <a:latin typeface="Arial Narrow" panose="020B0606020202030204" pitchFamily="34" charset="0"/>
              </a:rPr>
              <a:t>НАЦПРОЕКТА</a:t>
            </a:r>
            <a:endParaRPr lang="ru-RU" sz="2600" b="1" dirty="0">
              <a:solidFill>
                <a:srgbClr val="005EA4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43098783"/>
              </p:ext>
            </p:extLst>
          </p:nvPr>
        </p:nvGraphicFramePr>
        <p:xfrm>
          <a:off x="1140296" y="66799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2998" y="3765688"/>
            <a:ext cx="2096778" cy="1215717"/>
          </a:xfrm>
          <a:prstGeom prst="rect">
            <a:avLst/>
          </a:prstGeom>
          <a:solidFill>
            <a:srgbClr val="92D050">
              <a:alpha val="30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</a:rPr>
              <a:t>Региональные потребности  (бизнес, госзаказ) определяют заказ на НИР</a:t>
            </a:r>
            <a:endParaRPr lang="ru-RU" sz="9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098" y="2139702"/>
            <a:ext cx="2088232" cy="1215717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</a:rPr>
              <a:t>НИИ/ВУЗ определяет запрос на подготовку специалистов исходя из задач НИР</a:t>
            </a:r>
            <a:endParaRPr lang="ru-RU" sz="900" b="1" dirty="0">
              <a:latin typeface="Arial Narrow" panose="020B0606020202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699542"/>
            <a:ext cx="2090224" cy="969496"/>
          </a:xfrm>
          <a:prstGeom prst="rect">
            <a:avLst/>
          </a:prstGeom>
          <a:solidFill>
            <a:srgbClr val="00B0F0">
              <a:alpha val="30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</a:rPr>
              <a:t>ВУЗ/НИИ готовит специалистов требуемого профиля</a:t>
            </a:r>
            <a:endParaRPr lang="ru-RU" sz="900" b="1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2240" y="3765689"/>
            <a:ext cx="2160240" cy="1215717"/>
          </a:xfrm>
          <a:prstGeom prst="rect">
            <a:avLst/>
          </a:prstGeom>
          <a:solidFill>
            <a:srgbClr val="92D050">
              <a:alpha val="30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Развитие регионального заказа (стимулирование бизнеса и госструктур)</a:t>
            </a:r>
            <a:endParaRPr lang="ru-RU" sz="9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2240" y="2139702"/>
            <a:ext cx="2175340" cy="1215717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Корректировка планов НИР института с учетом потребностей региона</a:t>
            </a:r>
            <a:endParaRPr lang="ru-RU" sz="9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727691"/>
            <a:ext cx="2088232" cy="969496"/>
          </a:xfrm>
          <a:prstGeom prst="rect">
            <a:avLst/>
          </a:prstGeom>
          <a:solidFill>
            <a:srgbClr val="00B0F0">
              <a:alpha val="30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900" b="1" dirty="0"/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Стимулирование ВУЗа для выполнения запроса института</a:t>
            </a:r>
            <a:endParaRPr lang="ru-RU" sz="9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48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4358"/>
            <a:ext cx="8523324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Подготовка научных кадров (формирование кадрового резерва)</a:t>
            </a:r>
            <a:endParaRPr lang="ru-RU" sz="2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269" y="4876006"/>
            <a:ext cx="370384" cy="273844"/>
          </a:xfrm>
        </p:spPr>
        <p:txBody>
          <a:bodyPr/>
          <a:lstStyle/>
          <a:p>
            <a:pPr algn="l"/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l"/>
              <a:t>3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619" y="1347614"/>
            <a:ext cx="3168352" cy="30963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4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Проблемы</a:t>
            </a:r>
          </a:p>
          <a:p>
            <a:pPr>
              <a:lnSpc>
                <a:spcPct val="80000"/>
              </a:lnSpc>
              <a:spcAft>
                <a:spcPts val="400"/>
              </a:spcAft>
            </a:pPr>
            <a:endParaRPr lang="ru-RU" sz="16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Недостаток преподавательских кадров мирового уровня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Слабая академическая мобильность 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преподавателей 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(удаленность от центра)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Различие центральных и периферийных ВУЗов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Несогласованность действий ВУЗов и НИИ (отсутствие общего плана НИР, закрытие нужных специальностей из-за низкого рейтинга)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86531" y="1059582"/>
            <a:ext cx="5266338" cy="37444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Выравнивание </a:t>
            </a: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качества</a:t>
            </a:r>
            <a:r>
              <a:rPr lang="en-US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преподавания в ВУЗах </a:t>
            </a: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за счет дистанционных методов обучения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Отбор лучших абитуриентов из региона и привлечение лучших студентов из других </a:t>
            </a: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регионов (олимпиады)</a:t>
            </a:r>
            <a:endParaRPr lang="ru-RU" sz="1600" dirty="0">
              <a:solidFill>
                <a:srgbClr val="25468A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Обучение через научные </a:t>
            </a: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исследования - поддержка организационных форм интеграции ВУЗов и НИИ (совместные кафедры, стажировки студентов в НИИ, летние школы)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Привлечение потенциала соседних стран (международные образовательные программы)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Использование стационаров, экспериментальных станций, научно-исследовательских судов для обучения студентов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Интеграция вокруг приоритетных региональных тематик исследований (океан </a:t>
            </a:r>
            <a:r>
              <a:rPr lang="ru-RU" sz="1600" dirty="0">
                <a:solidFill>
                  <a:srgbClr val="25468A"/>
                </a:solidFill>
                <a:latin typeface="Arial Narrow" panose="020B0606020202030204" pitchFamily="34" charset="0"/>
              </a:rPr>
              <a:t>во всем многообразие - от стихийных бедствий до производства лекарств</a:t>
            </a: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5468A"/>
                </a:solidFill>
                <a:latin typeface="Arial Narrow" panose="020B0606020202030204" pitchFamily="34" charset="0"/>
              </a:rPr>
              <a:t>Поддержка мобильности преподавателей и студентов (гранты, целевые субсидии)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5885"/>
            <a:ext cx="2939379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Кадровое обеспечение НП «Наука»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204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2350"/>
            <a:ext cx="8523324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2. Непрерывный рост квалификации молодых ученых</a:t>
            </a: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269" y="4876006"/>
            <a:ext cx="370384" cy="273844"/>
          </a:xfrm>
        </p:spPr>
        <p:txBody>
          <a:bodyPr/>
          <a:lstStyle/>
          <a:p>
            <a:pPr algn="l"/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l"/>
              <a:t>4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461" y="1635646"/>
            <a:ext cx="3168352" cy="2232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4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Проблемы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Недостаток специфических компетенций молодых ученых (патентное право, цифровизация)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Слабая 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мобильность молодых научных сотрудников (удаленность от центра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Сложности публикации (очереди в отечественных журналах, языковой барьер в иностранных журналах)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63888" y="1347614"/>
            <a:ext cx="5266338" cy="2880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Развитие </a:t>
            </a:r>
            <a:r>
              <a:rPr lang="ru-RU" sz="1600" dirty="0">
                <a:solidFill>
                  <a:srgbClr val="254787"/>
                </a:solidFill>
                <a:latin typeface="Arial Narrow" panose="020B0606020202030204" pitchFamily="34" charset="0"/>
              </a:rPr>
              <a:t>программа академической мобильности включая  международный обмен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Решение формальных вопросов создания центров повышения квалификации для получения специфических компетенций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обмена передовым опытом (поддержка конференций, совещаний) 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Подготовка </a:t>
            </a: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лидеров научных проектов и управленцев от науки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54787"/>
                </a:solidFill>
                <a:latin typeface="Arial Narrow" panose="020B0606020202030204" pitchFamily="34" charset="0"/>
              </a:rPr>
              <a:t>Поддержка </a:t>
            </a:r>
            <a:r>
              <a:rPr lang="ru-RU" sz="1600" dirty="0">
                <a:solidFill>
                  <a:srgbClr val="254787"/>
                </a:solidFill>
                <a:latin typeface="Arial Narrow" panose="020B0606020202030204" pitchFamily="34" charset="0"/>
              </a:rPr>
              <a:t>российских научных </a:t>
            </a:r>
            <a:r>
              <a:rPr lang="ru-RU" sz="1600" dirty="0" smtClean="0">
                <a:solidFill>
                  <a:srgbClr val="254787"/>
                </a:solidFill>
                <a:latin typeface="Arial Narrow" panose="020B0606020202030204" pitchFamily="34" charset="0"/>
              </a:rPr>
              <a:t>журналов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254787"/>
                </a:solidFill>
                <a:latin typeface="Arial Narrow" panose="020B0606020202030204" pitchFamily="34" charset="0"/>
              </a:rPr>
              <a:t>Специальная программа по подготовке управленческих кадров для науки</a:t>
            </a:r>
            <a:endParaRPr lang="ru-RU" sz="1600" dirty="0">
              <a:solidFill>
                <a:srgbClr val="254787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254787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254787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1F497D"/>
              </a:solidFill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  <a:spcAft>
                <a:spcPts val="300"/>
              </a:spcAft>
            </a:pPr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5885"/>
            <a:ext cx="2939379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Кадровое обеспечение НП «Наука»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481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2350"/>
            <a:ext cx="8523324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3</a:t>
            </a:r>
            <a:r>
              <a:rPr lang="ru-RU" sz="2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 Оптимальные механизмы работы аспирантуры</a:t>
            </a: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269" y="4876006"/>
            <a:ext cx="370384" cy="273844"/>
          </a:xfrm>
        </p:spPr>
        <p:txBody>
          <a:bodyPr/>
          <a:lstStyle/>
          <a:p>
            <a:pPr algn="l"/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l"/>
              <a:t>5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1635647"/>
            <a:ext cx="3168352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4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Проблемы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Аспирантура как ступень обучения – снижение доли научных исследований аспирантов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Недостаточное финансовое и материальное обеспечение аспирантов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35896" y="1563638"/>
            <a:ext cx="5266338" cy="18002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Установление баланса между обучением и исследовательской работой в аспирантуре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Стимулирование представления диссертации в период обучения (поощрение при досрочной защите)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Обеспечение субсидией на поездки, участие в научных конференциях, литературу, расходные материалы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5885"/>
            <a:ext cx="2939379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Кадровое обеспечение НП «Наука»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44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4358"/>
            <a:ext cx="8523324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4. Привлечение молодых ученых и организация их труда</a:t>
            </a: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269" y="4876006"/>
            <a:ext cx="370384" cy="273844"/>
          </a:xfrm>
        </p:spPr>
        <p:txBody>
          <a:bodyPr/>
          <a:lstStyle/>
          <a:p>
            <a:pPr algn="l"/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l"/>
              <a:t>6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461" y="1635646"/>
            <a:ext cx="3168352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4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Проблемы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Недостаточное материальное обеспечение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Отток молодежи в центр и заграницу 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Низкий престиж профессии</a:t>
            </a:r>
          </a:p>
          <a:p>
            <a:pPr marL="180975" indent="-180975">
              <a:lnSpc>
                <a:spcPct val="8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Недостаточное обеспечение современным </a:t>
            </a:r>
            <a:r>
              <a:rPr lang="ru-RU" sz="16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высокотехноло-гичным</a:t>
            </a:r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оборудованием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70936" y="1347614"/>
            <a:ext cx="5370480" cy="2772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numCol="1" rtlCol="0">
            <a:noAutofit/>
          </a:bodyPr>
          <a:lstStyle/>
          <a:p>
            <a:pPr>
              <a:lnSpc>
                <a:spcPct val="80000"/>
              </a:lnSpc>
              <a:spcAft>
                <a:spcPts val="30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Предложения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Повышение уровня заработной платы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Программа обеспечения жильем (продолжение ФЦП «Жилье»)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Развитие социальной инфраструктуры (Академгородок, общежитие, детские сады, медицинское объединение)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Развитие системы молодежных грантов (расширение, увеличение их количества)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Обеспечение современным оборудованием и средствами на его эксплуатацию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Поддержка и помощь от руководителей региона</a:t>
            </a: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1F497D"/>
                </a:solidFill>
                <a:latin typeface="Arial Narrow" panose="020B0606020202030204" pitchFamily="34" charset="0"/>
              </a:rPr>
              <a:t>Решение </a:t>
            </a:r>
            <a:r>
              <a:rPr lang="ru-RU" sz="1600" dirty="0">
                <a:solidFill>
                  <a:srgbClr val="1F497D"/>
                </a:solidFill>
                <a:latin typeface="Arial Narrow" panose="020B0606020202030204" pitchFamily="34" charset="0"/>
              </a:rPr>
              <a:t>проблемы отдаленности региона (субсидии авиакомпаний) </a:t>
            </a:r>
            <a:endParaRPr lang="ru-RU" sz="1600" dirty="0" smtClean="0">
              <a:solidFill>
                <a:srgbClr val="1F497D"/>
              </a:solidFill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  <a:spcAft>
                <a:spcPts val="300"/>
              </a:spcAft>
            </a:pPr>
            <a:endParaRPr lang="ru-RU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80975" indent="-180975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5885"/>
            <a:ext cx="2939379" cy="27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Кадровое обеспечение НП «Наука»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36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050D912034674F9997CE74F0CB09A5" ma:contentTypeVersion="3" ma:contentTypeDescription="Создание документа." ma:contentTypeScope="" ma:versionID="162183909deae1beac54fe0eb2db08db">
  <xsd:schema xmlns:xsd="http://www.w3.org/2001/XMLSchema" xmlns:xs="http://www.w3.org/2001/XMLSchema" xmlns:p="http://schemas.microsoft.com/office/2006/metadata/properties" xmlns:ns2="5b7d19a7-b315-4837-9744-2fa5ce0861a1" targetNamespace="http://schemas.microsoft.com/office/2006/metadata/properties" ma:root="true" ma:fieldsID="e2f95c40f1fa6de489510176b04d1f7e" ns2:_="">
    <xsd:import namespace="5b7d19a7-b315-4837-9744-2fa5ce0861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d19a7-b315-4837-9744-2fa5ce0861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302E24-718B-431A-8347-7FE5B58B6B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3D3CA0-E8D0-45AD-9DA6-39C571196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d19a7-b315-4837-9744-2fa5ce0861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653A88-5B0D-46B5-86AC-F3850075DDA1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b7d19a7-b315-4837-9744-2fa5ce0861a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558</Words>
  <Application>Microsoft Office PowerPoint</Application>
  <PresentationFormat>Экран (16:9)</PresentationFormat>
  <Paragraphs>87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Alexander Sandakov</dc:creator>
  <cp:lastModifiedBy>Строкин Константин Валерьевич</cp:lastModifiedBy>
  <cp:revision>233</cp:revision>
  <cp:lastPrinted>2018-12-18T23:10:04Z</cp:lastPrinted>
  <dcterms:created xsi:type="dcterms:W3CDTF">2015-08-17T10:09:49Z</dcterms:created>
  <dcterms:modified xsi:type="dcterms:W3CDTF">2018-12-24T22:31:19Z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0x01010096050D912034674F9997CE74F0CB09A5</vt:lpwstr>
  </property>
</Properties>
</file>