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2195389950851165E-2"/>
          <c:y val="8.2420131851812628E-2"/>
          <c:w val="0.5717298522939831"/>
          <c:h val="0.64264740461161363"/>
        </c:manualLayout>
      </c:layout>
      <c:barChart>
        <c:barDir val="col"/>
        <c:grouping val="stacked"/>
        <c:varyColors val="0"/>
        <c:ser>
          <c:idx val="0"/>
          <c:order val="0"/>
          <c:tx>
            <c:v>Создание, согласование и подписание приказа подготовке к анкетированию студентов.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9"/>
              <c:pt idx="0">
                <c:v>24.02.24-30.04.24 ИЕНиТБ</c:v>
              </c:pt>
              <c:pt idx="1">
                <c:v>24.02.24-30.04.24 ИПиП</c:v>
              </c:pt>
              <c:pt idx="2">
                <c:v>24.02.24-30.04.24 ИПЭиУ</c:v>
              </c:pt>
              <c:pt idx="3">
                <c:v>24.02.24-30.04.24 ИФИиВ</c:v>
              </c:pt>
              <c:pt idx="4">
                <c:v>24.02.24-30.04.24 ТНИ</c:v>
              </c:pt>
              <c:pt idx="5">
                <c:v>24.02.24-30.02.24 ПТК</c:v>
              </c:pt>
              <c:pt idx="6">
                <c:v>24.02.24-30.02.24 ЮСПК</c:v>
              </c:pt>
              <c:pt idx="7">
                <c:v>24.02.24-30.04.24 АСК(ф)</c:v>
              </c:pt>
              <c:pt idx="8">
                <c:v>24.02.24-30.04.24 ОФ</c:v>
              </c:pt>
            </c:strLit>
          </c:cat>
          <c:val>
            <c:numLit>
              <c:formatCode>General</c:formatCode>
              <c:ptCount val="9"/>
              <c:pt idx="0">
                <c:v>96</c:v>
              </c:pt>
              <c:pt idx="1">
                <c:v>96</c:v>
              </c:pt>
              <c:pt idx="2">
                <c:v>96</c:v>
              </c:pt>
              <c:pt idx="3">
                <c:v>96</c:v>
              </c:pt>
              <c:pt idx="4">
                <c:v>96</c:v>
              </c:pt>
              <c:pt idx="5">
                <c:v>96</c:v>
              </c:pt>
              <c:pt idx="6">
                <c:v>96</c:v>
              </c:pt>
              <c:pt idx="7">
                <c:v>96</c:v>
              </c:pt>
              <c:pt idx="8">
                <c:v>96</c:v>
              </c:pt>
            </c:numLit>
          </c:val>
          <c:extLst>
            <c:ext xmlns:c16="http://schemas.microsoft.com/office/drawing/2014/chart" uri="{C3380CC4-5D6E-409C-BE32-E72D297353CC}">
              <c16:uniqueId val="{00000000-AFCE-4060-A598-C3636D2142A7}"/>
            </c:ext>
          </c:extLst>
        </c:ser>
        <c:ser>
          <c:idx val="1"/>
          <c:order val="1"/>
          <c:tx>
            <c:v>Сбор информации об изученных дисциплинах, преподавателях, количестве студентов.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1552061466634398E-17"/>
                  <c:y val="4.18732782369145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CE-4060-A598-C3636D2142A7}"/>
                </c:ext>
              </c:extLst>
            </c:dLbl>
            <c:dLbl>
              <c:idx val="1"/>
              <c:layout>
                <c:manualLayout>
                  <c:x val="0"/>
                  <c:y val="4.18732782369145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FCE-4060-A598-C3636D2142A7}"/>
                </c:ext>
              </c:extLst>
            </c:dLbl>
            <c:dLbl>
              <c:idx val="2"/>
              <c:layout>
                <c:manualLayout>
                  <c:x val="-4.620824586653759E-17"/>
                  <c:y val="4.18732782369145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FCE-4060-A598-C3636D2142A7}"/>
                </c:ext>
              </c:extLst>
            </c:dLbl>
            <c:dLbl>
              <c:idx val="3"/>
              <c:layout>
                <c:manualLayout>
                  <c:x val="1.260239445494644E-3"/>
                  <c:y val="4.18732782369145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FCE-4060-A598-C3636D2142A7}"/>
                </c:ext>
              </c:extLst>
            </c:dLbl>
            <c:dLbl>
              <c:idx val="4"/>
              <c:layout>
                <c:manualLayout>
                  <c:x val="-3.780718336483978E-3"/>
                  <c:y val="4.18732782369145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FCE-4060-A598-C3636D2142A7}"/>
                </c:ext>
              </c:extLst>
            </c:dLbl>
            <c:dLbl>
              <c:idx val="5"/>
              <c:layout>
                <c:manualLayout>
                  <c:x val="-2.520478890989334E-3"/>
                  <c:y val="1.54269972451790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FCE-4060-A598-C3636D2142A7}"/>
                </c:ext>
              </c:extLst>
            </c:dLbl>
            <c:dLbl>
              <c:idx val="6"/>
              <c:layout>
                <c:manualLayout>
                  <c:x val="1.260239445494644E-3"/>
                  <c:y val="1.54269972451790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FCE-4060-A598-C3636D2142A7}"/>
                </c:ext>
              </c:extLst>
            </c:dLbl>
            <c:dLbl>
              <c:idx val="8"/>
              <c:layout>
                <c:manualLayout>
                  <c:x val="0"/>
                  <c:y val="-6.61157024793388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FCE-4060-A598-C3636D214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9"/>
              <c:pt idx="0">
                <c:v>24.02.24-30.04.24 ИЕНиТБ</c:v>
              </c:pt>
              <c:pt idx="1">
                <c:v>24.02.24-30.04.24 ИПиП</c:v>
              </c:pt>
              <c:pt idx="2">
                <c:v>24.02.24-30.04.24 ИПЭиУ</c:v>
              </c:pt>
              <c:pt idx="3">
                <c:v>24.02.24-30.04.24 ИФИиВ</c:v>
              </c:pt>
              <c:pt idx="4">
                <c:v>24.02.24-30.04.24 ТНИ</c:v>
              </c:pt>
              <c:pt idx="5">
                <c:v>24.02.24-30.02.24 ПТК</c:v>
              </c:pt>
              <c:pt idx="6">
                <c:v>24.02.24-30.02.24 ЮСПК</c:v>
              </c:pt>
              <c:pt idx="7">
                <c:v>24.02.24-30.04.24 АСК(ф)</c:v>
              </c:pt>
              <c:pt idx="8">
                <c:v>24.02.24-30.04.24 ОФ</c:v>
              </c:pt>
            </c:strLit>
          </c:cat>
          <c:val>
            <c:numLit>
              <c:formatCode>General</c:formatCode>
              <c:ptCount val="9"/>
              <c:pt idx="0">
                <c:v>240</c:v>
              </c:pt>
              <c:pt idx="1">
                <c:v>240</c:v>
              </c:pt>
              <c:pt idx="2">
                <c:v>240</c:v>
              </c:pt>
              <c:pt idx="3">
                <c:v>240</c:v>
              </c:pt>
              <c:pt idx="4">
                <c:v>240</c:v>
              </c:pt>
              <c:pt idx="5">
                <c:v>192</c:v>
              </c:pt>
              <c:pt idx="6">
                <c:v>192</c:v>
              </c:pt>
              <c:pt idx="7">
                <c:v>168</c:v>
              </c:pt>
              <c:pt idx="8">
                <c:v>144</c:v>
              </c:pt>
            </c:numLit>
          </c:val>
          <c:extLst>
            <c:ext xmlns:c16="http://schemas.microsoft.com/office/drawing/2014/chart" uri="{C3380CC4-5D6E-409C-BE32-E72D297353CC}">
              <c16:uniqueId val="{00000009-AFCE-4060-A598-C3636D2142A7}"/>
            </c:ext>
          </c:extLst>
        </c:ser>
        <c:ser>
          <c:idx val="2"/>
          <c:order val="2"/>
          <c:tx>
            <c:v>Загрузка данных в систему анкетироваия._x000d_
Генерация обезличенных паролей.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9"/>
              <c:pt idx="0">
                <c:v>24.02.24-30.04.24 ИЕНиТБ</c:v>
              </c:pt>
              <c:pt idx="1">
                <c:v>24.02.24-30.04.24 ИПиП</c:v>
              </c:pt>
              <c:pt idx="2">
                <c:v>24.02.24-30.04.24 ИПЭиУ</c:v>
              </c:pt>
              <c:pt idx="3">
                <c:v>24.02.24-30.04.24 ИФИиВ</c:v>
              </c:pt>
              <c:pt idx="4">
                <c:v>24.02.24-30.04.24 ТНИ</c:v>
              </c:pt>
              <c:pt idx="5">
                <c:v>24.02.24-30.02.24 ПТК</c:v>
              </c:pt>
              <c:pt idx="6">
                <c:v>24.02.24-30.02.24 ЮСПК</c:v>
              </c:pt>
              <c:pt idx="7">
                <c:v>24.02.24-30.04.24 АСК(ф)</c:v>
              </c:pt>
              <c:pt idx="8">
                <c:v>24.02.24-30.04.24 ОФ</c:v>
              </c:pt>
            </c:strLit>
          </c:cat>
          <c:val>
            <c:numLit>
              <c:formatCode>General</c:formatCode>
              <c:ptCount val="9"/>
              <c:pt idx="0">
                <c:v>72</c:v>
              </c:pt>
              <c:pt idx="1">
                <c:v>72</c:v>
              </c:pt>
              <c:pt idx="2">
                <c:v>72</c:v>
              </c:pt>
              <c:pt idx="3">
                <c:v>72</c:v>
              </c:pt>
              <c:pt idx="4">
                <c:v>72</c:v>
              </c:pt>
              <c:pt idx="5">
                <c:v>72</c:v>
              </c:pt>
              <c:pt idx="6">
                <c:v>72</c:v>
              </c:pt>
              <c:pt idx="7">
                <c:v>72</c:v>
              </c:pt>
              <c:pt idx="8">
                <c:v>72</c:v>
              </c:pt>
            </c:numLit>
          </c:val>
          <c:extLst>
            <c:ext xmlns:c16="http://schemas.microsoft.com/office/drawing/2014/chart" uri="{C3380CC4-5D6E-409C-BE32-E72D297353CC}">
              <c16:uniqueId val="{0000000A-AFCE-4060-A598-C3636D2142A7}"/>
            </c:ext>
          </c:extLst>
        </c:ser>
        <c:ser>
          <c:idx val="3"/>
          <c:order val="3"/>
          <c:tx>
            <c:v>Создание, согласование и подписание приказа о начале анкетирования студентов.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9"/>
              <c:pt idx="0">
                <c:v>24.02.24-30.04.24 ИЕНиТБ</c:v>
              </c:pt>
              <c:pt idx="1">
                <c:v>24.02.24-30.04.24 ИПиП</c:v>
              </c:pt>
              <c:pt idx="2">
                <c:v>24.02.24-30.04.24 ИПЭиУ</c:v>
              </c:pt>
              <c:pt idx="3">
                <c:v>24.02.24-30.04.24 ИФИиВ</c:v>
              </c:pt>
              <c:pt idx="4">
                <c:v>24.02.24-30.04.24 ТНИ</c:v>
              </c:pt>
              <c:pt idx="5">
                <c:v>24.02.24-30.02.24 ПТК</c:v>
              </c:pt>
              <c:pt idx="6">
                <c:v>24.02.24-30.02.24 ЮСПК</c:v>
              </c:pt>
              <c:pt idx="7">
                <c:v>24.02.24-30.04.24 АСК(ф)</c:v>
              </c:pt>
              <c:pt idx="8">
                <c:v>24.02.24-30.04.24 ОФ</c:v>
              </c:pt>
            </c:strLit>
          </c:cat>
          <c:val>
            <c:numLit>
              <c:formatCode>General</c:formatCode>
              <c:ptCount val="9"/>
              <c:pt idx="0">
                <c:v>96</c:v>
              </c:pt>
              <c:pt idx="1">
                <c:v>96</c:v>
              </c:pt>
              <c:pt idx="2">
                <c:v>96</c:v>
              </c:pt>
              <c:pt idx="3">
                <c:v>96</c:v>
              </c:pt>
              <c:pt idx="4">
                <c:v>96</c:v>
              </c:pt>
              <c:pt idx="5">
                <c:v>96</c:v>
              </c:pt>
              <c:pt idx="6">
                <c:v>96</c:v>
              </c:pt>
              <c:pt idx="7">
                <c:v>96</c:v>
              </c:pt>
              <c:pt idx="8">
                <c:v>96</c:v>
              </c:pt>
            </c:numLit>
          </c:val>
          <c:extLst>
            <c:ext xmlns:c16="http://schemas.microsoft.com/office/drawing/2014/chart" uri="{C3380CC4-5D6E-409C-BE32-E72D297353CC}">
              <c16:uniqueId val="{0000000B-AFCE-4060-A598-C3636D2142A7}"/>
            </c:ext>
          </c:extLst>
        </c:ser>
        <c:ser>
          <c:idx val="4"/>
          <c:order val="4"/>
          <c:tx>
            <c:v>Встречи со студентами для разъяснения важности анкетирования и механизма участия в нем. Распространение паролей. Начало анкетирования._x000d_
(В расчете на один институт/колледж).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2.8985507246376812E-2"/>
                  <c:y val="5.28925619834710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FCE-4060-A598-C3636D2142A7}"/>
                </c:ext>
              </c:extLst>
            </c:dLbl>
            <c:dLbl>
              <c:idx val="1"/>
              <c:layout>
                <c:manualLayout>
                  <c:x val="3.0245746691871432E-2"/>
                  <c:y val="3.96694214876033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FCE-4060-A598-C3636D2142A7}"/>
                </c:ext>
              </c:extLst>
            </c:dLbl>
            <c:dLbl>
              <c:idx val="2"/>
              <c:layout>
                <c:manualLayout>
                  <c:x val="2.3944549464398189E-2"/>
                  <c:y val="5.28925619834710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FCE-4060-A598-C3636D2142A7}"/>
                </c:ext>
              </c:extLst>
            </c:dLbl>
            <c:dLbl>
              <c:idx val="3"/>
              <c:layout>
                <c:manualLayout>
                  <c:x val="2.3944549464398234E-2"/>
                  <c:y val="3.96694214876033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FCE-4060-A598-C3636D2142A7}"/>
                </c:ext>
              </c:extLst>
            </c:dLbl>
            <c:dLbl>
              <c:idx val="4"/>
              <c:layout>
                <c:manualLayout>
                  <c:x val="3.27662255828607E-2"/>
                  <c:y val="3.74655647382920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FCE-4060-A598-C3636D2142A7}"/>
                </c:ext>
              </c:extLst>
            </c:dLbl>
            <c:dLbl>
              <c:idx val="5"/>
              <c:layout>
                <c:manualLayout>
                  <c:x val="3.2766225582860652E-2"/>
                  <c:y val="4.18732782369146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FCE-4060-A598-C3636D2142A7}"/>
                </c:ext>
              </c:extLst>
            </c:dLbl>
            <c:dLbl>
              <c:idx val="6"/>
              <c:layout>
                <c:manualLayout>
                  <c:x val="3.4026465028355386E-2"/>
                  <c:y val="2.86501377410468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AFCE-4060-A598-C3636D2142A7}"/>
                </c:ext>
              </c:extLst>
            </c:dLbl>
            <c:dLbl>
              <c:idx val="7"/>
              <c:layout>
                <c:manualLayout>
                  <c:x val="3.4026465028355386E-2"/>
                  <c:y val="2.4242424242424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FCE-4060-A598-C3636D2142A7}"/>
                </c:ext>
              </c:extLst>
            </c:dLbl>
            <c:dLbl>
              <c:idx val="8"/>
              <c:layout>
                <c:manualLayout>
                  <c:x val="2.7725267800882167E-2"/>
                  <c:y val="3.52617079889807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AFCE-4060-A598-C3636D214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9"/>
              <c:pt idx="0">
                <c:v>24.02.24-30.04.24 ИЕНиТБ</c:v>
              </c:pt>
              <c:pt idx="1">
                <c:v>24.02.24-30.04.24 ИПиП</c:v>
              </c:pt>
              <c:pt idx="2">
                <c:v>24.02.24-30.04.24 ИПЭиУ</c:v>
              </c:pt>
              <c:pt idx="3">
                <c:v>24.02.24-30.04.24 ИФИиВ</c:v>
              </c:pt>
              <c:pt idx="4">
                <c:v>24.02.24-30.04.24 ТНИ</c:v>
              </c:pt>
              <c:pt idx="5">
                <c:v>24.02.24-30.02.24 ПТК</c:v>
              </c:pt>
              <c:pt idx="6">
                <c:v>24.02.24-30.02.24 ЮСПК</c:v>
              </c:pt>
              <c:pt idx="7">
                <c:v>24.02.24-30.04.24 АСК(ф)</c:v>
              </c:pt>
              <c:pt idx="8">
                <c:v>24.02.24-30.04.24 ОФ</c:v>
              </c:pt>
            </c:strLit>
          </c:cat>
          <c:val>
            <c:numLit>
              <c:formatCode>General</c:formatCode>
              <c:ptCount val="9"/>
              <c:pt idx="0">
                <c:v>6</c:v>
              </c:pt>
              <c:pt idx="1">
                <c:v>5</c:v>
              </c:pt>
              <c:pt idx="2">
                <c:v>4</c:v>
              </c:pt>
              <c:pt idx="3">
                <c:v>4</c:v>
              </c:pt>
              <c:pt idx="4">
                <c:v>1</c:v>
              </c:pt>
              <c:pt idx="5">
                <c:v>5</c:v>
              </c:pt>
              <c:pt idx="6">
                <c:v>4</c:v>
              </c:pt>
              <c:pt idx="7">
                <c:v>1</c:v>
              </c:pt>
              <c:pt idx="8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15-AFCE-4060-A598-C3636D2142A7}"/>
            </c:ext>
          </c:extLst>
        </c:ser>
        <c:ser>
          <c:idx val="5"/>
          <c:order val="5"/>
          <c:tx>
            <c:v>Запрос о статистике участия в анкетировании (происходит 8-10 раз в течение анкетирования). (В расчете на один институт/колледж).</c:v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3.0245746691871456E-2"/>
                  <c:y val="2.03867161232945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AFCE-4060-A598-C3636D2142A7}"/>
                </c:ext>
              </c:extLst>
            </c:dLbl>
            <c:dLbl>
              <c:idx val="1"/>
              <c:layout>
                <c:manualLayout>
                  <c:x val="3.1505986137366077E-2"/>
                  <c:y val="1.81828593739832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FCE-4060-A598-C3636D2142A7}"/>
                </c:ext>
              </c:extLst>
            </c:dLbl>
            <c:dLbl>
              <c:idx val="2"/>
              <c:layout>
                <c:manualLayout>
                  <c:x val="3.1505986137366097E-2"/>
                  <c:y val="2.92021431205396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AFCE-4060-A598-C3636D2142A7}"/>
                </c:ext>
              </c:extLst>
            </c:dLbl>
            <c:dLbl>
              <c:idx val="3"/>
              <c:layout>
                <c:manualLayout>
                  <c:x val="3.4026440958680459E-2"/>
                  <c:y val="1.597906745993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AFCE-4060-A598-C3636D2142A7}"/>
                </c:ext>
              </c:extLst>
            </c:dLbl>
            <c:dLbl>
              <c:idx val="4"/>
              <c:layout>
                <c:manualLayout>
                  <c:x val="3.4026465028355345E-2"/>
                  <c:y val="6.4463851109520395E-2"/>
                </c:manualLayout>
              </c:layout>
              <c:tx>
                <c:rich>
                  <a:bodyPr/>
                  <a:lstStyle/>
                  <a:p>
                    <a:fld id="{B89170B2-BB18-400B-9920-781992BC6D6F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AFCE-4060-A598-C3636D2142A7}"/>
                </c:ext>
              </c:extLst>
            </c:dLbl>
            <c:dLbl>
              <c:idx val="5"/>
              <c:layout>
                <c:manualLayout>
                  <c:x val="3.4026465028355386E-2"/>
                  <c:y val="-1.70788486149975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AFCE-4060-A598-C3636D2142A7}"/>
                </c:ext>
              </c:extLst>
            </c:dLbl>
            <c:dLbl>
              <c:idx val="6"/>
              <c:layout>
                <c:manualLayout>
                  <c:x val="3.4026465028355386E-2"/>
                  <c:y val="-6.05956486844103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AFCE-4060-A598-C3636D2142A7}"/>
                </c:ext>
              </c:extLst>
            </c:dLbl>
            <c:dLbl>
              <c:idx val="7"/>
              <c:layout>
                <c:manualLayout>
                  <c:x val="3.4026465028355386E-2"/>
                  <c:y val="2.755862128804147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AFCE-4060-A598-C3636D2142A7}"/>
                </c:ext>
              </c:extLst>
            </c:dLbl>
            <c:dLbl>
              <c:idx val="8"/>
              <c:layout>
                <c:manualLayout>
                  <c:x val="2.8985507246376812E-2"/>
                  <c:y val="-1.04672783670636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AFCE-4060-A598-C3636D214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9"/>
              <c:pt idx="0">
                <c:v>24.02.24-30.04.24 ИЕНиТБ</c:v>
              </c:pt>
              <c:pt idx="1">
                <c:v>24.02.24-30.04.24 ИПиП</c:v>
              </c:pt>
              <c:pt idx="2">
                <c:v>24.02.24-30.04.24 ИПЭиУ</c:v>
              </c:pt>
              <c:pt idx="3">
                <c:v>24.02.24-30.04.24 ИФИиВ</c:v>
              </c:pt>
              <c:pt idx="4">
                <c:v>24.02.24-30.04.24 ТНИ</c:v>
              </c:pt>
              <c:pt idx="5">
                <c:v>24.02.24-30.02.24 ПТК</c:v>
              </c:pt>
              <c:pt idx="6">
                <c:v>24.02.24-30.02.24 ЮСПК</c:v>
              </c:pt>
              <c:pt idx="7">
                <c:v>24.02.24-30.04.24 АСК(ф)</c:v>
              </c:pt>
              <c:pt idx="8">
                <c:v>24.02.24-30.04.24 ОФ</c:v>
              </c:pt>
            </c:strLit>
          </c:cat>
          <c:val>
            <c:numLit>
              <c:formatCode>General</c:formatCode>
              <c:ptCount val="9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1F-AFCE-4060-A598-C3636D2142A7}"/>
            </c:ext>
          </c:extLst>
        </c:ser>
        <c:ser>
          <c:idx val="6"/>
          <c:order val="6"/>
          <c:tx>
            <c:v>Выгрузка из системы анкетирования данных по каждому институту и колледжу (происходит 8-10 раз в течение анкетирования). _x000d_
(В расчете на один институт/колледж).</c:v>
          </c:tx>
          <c:spPr>
            <a:solidFill>
              <a:srgbClr val="CCCCCC">
                <a:alpha val="10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2.8985507246376812E-2"/>
                  <c:y val="-3.85570811912975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AFCE-4060-A598-C3636D2142A7}"/>
                </c:ext>
              </c:extLst>
            </c:dLbl>
            <c:dLbl>
              <c:idx val="1"/>
              <c:layout>
                <c:manualLayout>
                  <c:x val="3.0245746691871432E-2"/>
                  <c:y val="-6.05956486844105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AFCE-4060-A598-C3636D2142A7}"/>
                </c:ext>
              </c:extLst>
            </c:dLbl>
            <c:dLbl>
              <c:idx val="2"/>
              <c:layout>
                <c:manualLayout>
                  <c:x val="3.0245746691871456E-2"/>
                  <c:y val="-6.05939133641354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AFCE-4060-A598-C3636D2142A7}"/>
                </c:ext>
              </c:extLst>
            </c:dLbl>
            <c:dLbl>
              <c:idx val="3"/>
              <c:layout>
                <c:manualLayout>
                  <c:x val="3.1505986137366097E-2"/>
                  <c:y val="-6.5950847053209459E-3"/>
                </c:manualLayout>
              </c:layout>
              <c:tx>
                <c:rich>
                  <a:bodyPr/>
                  <a:lstStyle/>
                  <a:p>
                    <a:fld id="{5D4D6914-A47E-4AA2-B9AE-8A6C099E9337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,75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AFCE-4060-A598-C3636D2142A7}"/>
                </c:ext>
              </c:extLst>
            </c:dLbl>
            <c:dLbl>
              <c:idx val="4"/>
              <c:layout>
                <c:manualLayout>
                  <c:x val="3.4026465028355345E-2"/>
                  <c:y val="2.75586212880416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AFCE-4060-A598-C3636D2142A7}"/>
                </c:ext>
              </c:extLst>
            </c:dLbl>
            <c:dLbl>
              <c:idx val="5"/>
              <c:layout>
                <c:manualLayout>
                  <c:x val="3.2766225582860652E-2"/>
                  <c:y val="7.16357562742669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AFCE-4060-A598-C3636D2142A7}"/>
                </c:ext>
              </c:extLst>
            </c:dLbl>
            <c:dLbl>
              <c:idx val="6"/>
              <c:layout>
                <c:manualLayout>
                  <c:x val="3.4026465028355386E-2"/>
                  <c:y val="-3.03018155788377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AFCE-4060-A598-C3636D2142A7}"/>
                </c:ext>
              </c:extLst>
            </c:dLbl>
            <c:dLbl>
              <c:idx val="7"/>
              <c:layout>
                <c:manualLayout>
                  <c:x val="3.4026465028355386E-2"/>
                  <c:y val="-3.69133858267716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AFCE-4060-A598-C3636D2142A7}"/>
                </c:ext>
              </c:extLst>
            </c:dLbl>
            <c:dLbl>
              <c:idx val="8"/>
              <c:layout>
                <c:manualLayout>
                  <c:x val="2.8985507246376812E-2"/>
                  <c:y val="-6.1691503438103298E-2"/>
                </c:manualLayout>
              </c:layout>
              <c:tx>
                <c:rich>
                  <a:bodyPr/>
                  <a:lstStyle/>
                  <a:p>
                    <a:fld id="{8DA0F234-26B8-45B8-9671-FF7279E1E395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,75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8-AFCE-4060-A598-C3636D214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9"/>
              <c:pt idx="0">
                <c:v>24.02.24-30.04.24 ИЕНиТБ</c:v>
              </c:pt>
              <c:pt idx="1">
                <c:v>24.02.24-30.04.24 ИПиП</c:v>
              </c:pt>
              <c:pt idx="2">
                <c:v>24.02.24-30.04.24 ИПЭиУ</c:v>
              </c:pt>
              <c:pt idx="3">
                <c:v>24.02.24-30.04.24 ИФИиВ</c:v>
              </c:pt>
              <c:pt idx="4">
                <c:v>24.02.24-30.04.24 ТНИ</c:v>
              </c:pt>
              <c:pt idx="5">
                <c:v>24.02.24-30.02.24 ПТК</c:v>
              </c:pt>
              <c:pt idx="6">
                <c:v>24.02.24-30.02.24 ЮСПК</c:v>
              </c:pt>
              <c:pt idx="7">
                <c:v>24.02.24-30.04.24 АСК(ф)</c:v>
              </c:pt>
              <c:pt idx="8">
                <c:v>24.02.24-30.04.24 ОФ</c:v>
              </c:pt>
            </c:strLit>
          </c:cat>
          <c:val>
            <c:numLit>
              <c:formatCode>General</c:formatCode>
              <c:ptCount val="9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0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29-AFCE-4060-A598-C3636D2142A7}"/>
            </c:ext>
          </c:extLst>
        </c:ser>
        <c:ser>
          <c:idx val="7"/>
          <c:order val="7"/>
          <c:tx>
            <c:v>Визуализация промежуточных результатов анкетирования (происходит 8-10 раз в течение анкетирования)._x000d_
(В расчете на один институт/колледж).</c:v>
          </c:tx>
          <c:spPr>
            <a:solidFill>
              <a:srgbClr val="66FFCC">
                <a:alpha val="10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2.8985507246376812E-2"/>
                  <c:y val="-2.42875425695754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AFCE-4060-A598-C3636D2142A7}"/>
                </c:ext>
              </c:extLst>
            </c:dLbl>
            <c:dLbl>
              <c:idx val="1"/>
              <c:layout>
                <c:manualLayout>
                  <c:x val="3.0245746691871432E-2"/>
                  <c:y val="-2.70269191557666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AFCE-4060-A598-C3636D2142A7}"/>
                </c:ext>
              </c:extLst>
            </c:dLbl>
            <c:dLbl>
              <c:idx val="2"/>
              <c:layout>
                <c:manualLayout>
                  <c:x val="3.0245746691871456E-2"/>
                  <c:y val="-2.80981323615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AFCE-4060-A598-C3636D2142A7}"/>
                </c:ext>
              </c:extLst>
            </c:dLbl>
            <c:dLbl>
              <c:idx val="3"/>
              <c:layout>
                <c:manualLayout>
                  <c:x val="3.2766225582860742E-2"/>
                  <c:y val="-2.86952560681981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AFCE-4060-A598-C3636D2142A7}"/>
                </c:ext>
              </c:extLst>
            </c:dLbl>
            <c:dLbl>
              <c:idx val="4"/>
              <c:layout>
                <c:manualLayout>
                  <c:x val="3.4026465028355345E-2"/>
                  <c:y val="-2.09510422767402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AFCE-4060-A598-C3636D2142A7}"/>
                </c:ext>
              </c:extLst>
            </c:dLbl>
            <c:dLbl>
              <c:idx val="5"/>
              <c:layout>
                <c:manualLayout>
                  <c:x val="3.2766225582860652E-2"/>
                  <c:y val="-5.1866640636862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AFCE-4060-A598-C3636D2142A7}"/>
                </c:ext>
              </c:extLst>
            </c:dLbl>
            <c:dLbl>
              <c:idx val="6"/>
              <c:layout>
                <c:manualLayout>
                  <c:x val="3.4026465028355386E-2"/>
                  <c:y val="-5.51415370599336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AFCE-4060-A598-C3636D2142A7}"/>
                </c:ext>
              </c:extLst>
            </c:dLbl>
            <c:dLbl>
              <c:idx val="7"/>
              <c:layout>
                <c:manualLayout>
                  <c:x val="3.4026465028355386E-2"/>
                  <c:y val="-6.89003709247087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AFCE-4060-A598-C3636D2142A7}"/>
                </c:ext>
              </c:extLst>
            </c:dLbl>
            <c:dLbl>
              <c:idx val="8"/>
              <c:layout>
                <c:manualLayout>
                  <c:x val="2.8985507246376812E-2"/>
                  <c:y val="-9.80860285026355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AFCE-4060-A598-C3636D214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9"/>
              <c:pt idx="0">
                <c:v>24.02.24-30.04.24 ИЕНиТБ</c:v>
              </c:pt>
              <c:pt idx="1">
                <c:v>24.02.24-30.04.24 ИПиП</c:v>
              </c:pt>
              <c:pt idx="2">
                <c:v>24.02.24-30.04.24 ИПЭиУ</c:v>
              </c:pt>
              <c:pt idx="3">
                <c:v>24.02.24-30.04.24 ИФИиВ</c:v>
              </c:pt>
              <c:pt idx="4">
                <c:v>24.02.24-30.04.24 ТНИ</c:v>
              </c:pt>
              <c:pt idx="5">
                <c:v>24.02.24-30.02.24 ПТК</c:v>
              </c:pt>
              <c:pt idx="6">
                <c:v>24.02.24-30.02.24 ЮСПК</c:v>
              </c:pt>
              <c:pt idx="7">
                <c:v>24.02.24-30.04.24 АСК(ф)</c:v>
              </c:pt>
              <c:pt idx="8">
                <c:v>24.02.24-30.04.24 ОФ</c:v>
              </c:pt>
            </c:strLit>
          </c:cat>
          <c:val>
            <c:numLit>
              <c:formatCode>General</c:formatCode>
              <c:ptCount val="9"/>
              <c:pt idx="0">
                <c:v>4</c:v>
              </c:pt>
              <c:pt idx="1">
                <c:v>3</c:v>
              </c:pt>
              <c:pt idx="2">
                <c:v>1</c:v>
              </c:pt>
              <c:pt idx="3">
                <c:v>4</c:v>
              </c:pt>
              <c:pt idx="4">
                <c:v>2</c:v>
              </c:pt>
              <c:pt idx="5">
                <c:v>6</c:v>
              </c:pt>
              <c:pt idx="6">
                <c:v>4</c:v>
              </c:pt>
              <c:pt idx="7">
                <c:v>3</c:v>
              </c:pt>
              <c:pt idx="8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33-AFCE-4060-A598-C3636D2142A7}"/>
            </c:ext>
          </c:extLst>
        </c:ser>
        <c:ser>
          <c:idx val="8"/>
          <c:order val="8"/>
          <c:tx>
            <c:v>Пересылка отчетов ректору, директорам институтов и колледжей (происходит 8-10 раз в течение анкетирования)._x000d_
(В расчете на один институт/колледж).</c:v>
          </c:tx>
          <c:spPr>
            <a:solidFill>
              <a:srgbClr val="6699FF">
                <a:alpha val="10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2.8985507246376812E-2"/>
                  <c:y val="-4.57289863560443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AFCE-4060-A598-C3636D2142A7}"/>
                </c:ext>
              </c:extLst>
            </c:dLbl>
            <c:dLbl>
              <c:idx val="1"/>
              <c:layout>
                <c:manualLayout>
                  <c:x val="3.0245746691871432E-2"/>
                  <c:y val="-4.7932843105355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AFCE-4060-A598-C3636D2142A7}"/>
                </c:ext>
              </c:extLst>
            </c:dLbl>
            <c:dLbl>
              <c:idx val="2"/>
              <c:layout>
                <c:manualLayout>
                  <c:x val="3.0245746691871456E-2"/>
                  <c:y val="-5.23405566039782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6-AFCE-4060-A598-C3636D2142A7}"/>
                </c:ext>
              </c:extLst>
            </c:dLbl>
            <c:dLbl>
              <c:idx val="3"/>
              <c:layout>
                <c:manualLayout>
                  <c:x val="3.1505986137366097E-2"/>
                  <c:y val="-5.01365263226394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7-AFCE-4060-A598-C3636D2142A7}"/>
                </c:ext>
              </c:extLst>
            </c:dLbl>
            <c:dLbl>
              <c:idx val="4"/>
              <c:layout>
                <c:manualLayout>
                  <c:x val="3.4026465028355345E-2"/>
                  <c:y val="-4.35249560747055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AFCE-4060-A598-C3636D2142A7}"/>
                </c:ext>
              </c:extLst>
            </c:dLbl>
            <c:dLbl>
              <c:idx val="5"/>
              <c:layout>
                <c:manualLayout>
                  <c:x val="3.2766225582860652E-2"/>
                  <c:y val="-7.21750938157523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AFCE-4060-A598-C3636D2142A7}"/>
                </c:ext>
              </c:extLst>
            </c:dLbl>
            <c:dLbl>
              <c:idx val="6"/>
              <c:layout>
                <c:manualLayout>
                  <c:x val="3.5286704473850031E-2"/>
                  <c:y val="-7.65829808464024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A-AFCE-4060-A598-C3636D2142A7}"/>
                </c:ext>
              </c:extLst>
            </c:dLbl>
            <c:dLbl>
              <c:idx val="7"/>
              <c:layout>
                <c:manualLayout>
                  <c:x val="3.4026465028355386E-2"/>
                  <c:y val="-0.105232945055421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B-AFCE-4060-A598-C3636D2142A7}"/>
                </c:ext>
              </c:extLst>
            </c:dLbl>
            <c:dLbl>
              <c:idx val="8"/>
              <c:layout>
                <c:manualLayout>
                  <c:x val="2.7725267800882167E-2"/>
                  <c:y val="-0.122863799049912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C-AFCE-4060-A598-C3636D214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9"/>
              <c:pt idx="0">
                <c:v>24.02.24-30.04.24 ИЕНиТБ</c:v>
              </c:pt>
              <c:pt idx="1">
                <c:v>24.02.24-30.04.24 ИПиП</c:v>
              </c:pt>
              <c:pt idx="2">
                <c:v>24.02.24-30.04.24 ИПЭиУ</c:v>
              </c:pt>
              <c:pt idx="3">
                <c:v>24.02.24-30.04.24 ИФИиВ</c:v>
              </c:pt>
              <c:pt idx="4">
                <c:v>24.02.24-30.04.24 ТНИ</c:v>
              </c:pt>
              <c:pt idx="5">
                <c:v>24.02.24-30.02.24 ПТК</c:v>
              </c:pt>
              <c:pt idx="6">
                <c:v>24.02.24-30.02.24 ЮСПК</c:v>
              </c:pt>
              <c:pt idx="7">
                <c:v>24.02.24-30.04.24 АСК(ф)</c:v>
              </c:pt>
              <c:pt idx="8">
                <c:v>24.02.24-30.04.24 ОФ</c:v>
              </c:pt>
            </c:strLit>
          </c:cat>
          <c:val>
            <c:numLit>
              <c:formatCode>General</c:formatCode>
              <c:ptCount val="9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3D-AFCE-4060-A598-C3636D2142A7}"/>
            </c:ext>
          </c:extLst>
        </c:ser>
        <c:ser>
          <c:idx val="9"/>
          <c:order val="9"/>
          <c:tx>
            <c:v>Информирование о ходе анкетирования на заседании ректората.</c:v>
          </c:tx>
          <c:spPr>
            <a:solidFill>
              <a:srgbClr val="996699">
                <a:alpha val="10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3.4026465028355365E-2"/>
                  <c:y val="-7.0539901520574405E-2"/>
                </c:manualLayout>
              </c:layout>
              <c:tx>
                <c:rich>
                  <a:bodyPr/>
                  <a:lstStyle/>
                  <a:p>
                    <a:fld id="{AC3A4DF8-2E63-48B2-9AA9-DDBE3AD14AA7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E-AFCE-4060-A598-C3636D2142A7}"/>
                </c:ext>
              </c:extLst>
            </c:dLbl>
            <c:dLbl>
              <c:idx val="1"/>
              <c:layout>
                <c:manualLayout>
                  <c:x val="3.0245746691871432E-2"/>
                  <c:y val="-7.2743758269885689E-2"/>
                </c:manualLayout>
              </c:layout>
              <c:tx>
                <c:rich>
                  <a:bodyPr/>
                  <a:lstStyle/>
                  <a:p>
                    <a:fld id="{1865B988-5D17-4F44-9466-6A57E8261E4F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F-AFCE-4060-A598-C3636D2142A7}"/>
                </c:ext>
              </c:extLst>
            </c:dLbl>
            <c:dLbl>
              <c:idx val="2"/>
              <c:layout>
                <c:manualLayout>
                  <c:x val="3.0245746691871456E-2"/>
                  <c:y val="-7.7151471768508298E-2"/>
                </c:manualLayout>
              </c:layout>
              <c:tx>
                <c:rich>
                  <a:bodyPr/>
                  <a:lstStyle/>
                  <a:p>
                    <a:fld id="{82D432D5-4FCE-4918-BBAE-D49422C94C96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40-AFCE-4060-A598-C3636D2142A7}"/>
                </c:ext>
              </c:extLst>
            </c:dLbl>
            <c:dLbl>
              <c:idx val="3"/>
              <c:layout>
                <c:manualLayout>
                  <c:x val="3.0245746691871456E-2"/>
                  <c:y val="-7.4947615019196986E-2"/>
                </c:manualLayout>
              </c:layout>
              <c:tx>
                <c:rich>
                  <a:bodyPr/>
                  <a:lstStyle/>
                  <a:p>
                    <a:fld id="{C2E51926-32B6-4757-AC68-BFB4DB08D0D6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41-AFCE-4060-A598-C3636D2142A7}"/>
                </c:ext>
              </c:extLst>
            </c:dLbl>
            <c:dLbl>
              <c:idx val="4"/>
              <c:layout>
                <c:manualLayout>
                  <c:x val="3.780718336483932E-2"/>
                  <c:y val="-6.6132188021951796E-2"/>
                </c:manualLayout>
              </c:layout>
              <c:tx>
                <c:rich>
                  <a:bodyPr/>
                  <a:lstStyle/>
                  <a:p>
                    <a:fld id="{D84E36B0-69DD-4CD5-9186-DC8C6B63BA40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42-AFCE-4060-A598-C3636D2142A7}"/>
                </c:ext>
              </c:extLst>
            </c:dLbl>
            <c:dLbl>
              <c:idx val="5"/>
              <c:layout>
                <c:manualLayout>
                  <c:x val="3.1505986137366097E-2"/>
                  <c:y val="-9.6986182512309949E-2"/>
                </c:manualLayout>
              </c:layout>
              <c:tx>
                <c:rich>
                  <a:bodyPr/>
                  <a:lstStyle/>
                  <a:p>
                    <a:fld id="{C48BB1DE-B572-4C18-9CC7-7C7A0616DE3A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43-AFCE-4060-A598-C3636D2142A7}"/>
                </c:ext>
              </c:extLst>
            </c:dLbl>
            <c:dLbl>
              <c:idx val="6"/>
              <c:layout>
                <c:manualLayout>
                  <c:x val="3.2766225582860742E-2"/>
                  <c:y val="-0.11241317975748902"/>
                </c:manualLayout>
              </c:layout>
              <c:tx>
                <c:rich>
                  <a:bodyPr/>
                  <a:lstStyle/>
                  <a:p>
                    <a:fld id="{699BC7DC-A651-4FBD-BF30-55DAE3E3264E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44-AFCE-4060-A598-C3636D2142A7}"/>
                </c:ext>
              </c:extLst>
            </c:dLbl>
            <c:dLbl>
              <c:idx val="7"/>
              <c:layout>
                <c:manualLayout>
                  <c:x val="3.2766225582860742E-2"/>
                  <c:y val="-0.13004403375197934"/>
                </c:manualLayout>
              </c:layout>
              <c:tx>
                <c:rich>
                  <a:bodyPr/>
                  <a:lstStyle/>
                  <a:p>
                    <a:fld id="{32321E4D-BB98-475C-BB76-93257C7A9E4E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45-AFCE-4060-A598-C3636D2142A7}"/>
                </c:ext>
              </c:extLst>
            </c:dLbl>
            <c:dLbl>
              <c:idx val="8"/>
              <c:layout>
                <c:manualLayout>
                  <c:x val="3.2766225582860742E-2"/>
                  <c:y val="-0.15649031474371491"/>
                </c:manualLayout>
              </c:layout>
              <c:tx>
                <c:rich>
                  <a:bodyPr/>
                  <a:lstStyle/>
                  <a:p>
                    <a:fld id="{3595E6CC-E9D7-43EB-AF94-235AB7898E38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46-AFCE-4060-A598-C3636D214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9"/>
              <c:pt idx="0">
                <c:v>24.02.24-30.04.24 ИЕНиТБ</c:v>
              </c:pt>
              <c:pt idx="1">
                <c:v>24.02.24-30.04.24 ИПиП</c:v>
              </c:pt>
              <c:pt idx="2">
                <c:v>24.02.24-30.04.24 ИПЭиУ</c:v>
              </c:pt>
              <c:pt idx="3">
                <c:v>24.02.24-30.04.24 ИФИиВ</c:v>
              </c:pt>
              <c:pt idx="4">
                <c:v>24.02.24-30.04.24 ТНИ</c:v>
              </c:pt>
              <c:pt idx="5">
                <c:v>24.02.24-30.02.24 ПТК</c:v>
              </c:pt>
              <c:pt idx="6">
                <c:v>24.02.24-30.02.24 ЮСПК</c:v>
              </c:pt>
              <c:pt idx="7">
                <c:v>24.02.24-30.04.24 АСК(ф)</c:v>
              </c:pt>
              <c:pt idx="8">
                <c:v>24.02.24-30.04.24 ОФ</c:v>
              </c:pt>
            </c:strLit>
          </c:cat>
          <c:val>
            <c:numLit>
              <c:formatCode>General</c:formatCode>
              <c:ptCount val="9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  <c:pt idx="8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47-AFCE-4060-A598-C3636D214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10"/>
          <c:order val="10"/>
          <c:tx>
            <c:v> </c:v>
          </c:tx>
          <c:spPr>
            <a:ln w="12700">
              <a:noFill/>
            </a:ln>
          </c:spPr>
          <c:marker>
            <c:symbol val="none"/>
          </c:marker>
          <c:dLbls>
            <c:dLbl>
              <c:idx val="7"/>
              <c:layout>
                <c:manualLayout>
                  <c:x val="-2.1909312375650587E-2"/>
                  <c:y val="-2.630294353701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8-AFCE-4060-A598-C3636D214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9"/>
              <c:pt idx="0">
                <c:v>24.02.24-30.04.24 ИЕНиТБ</c:v>
              </c:pt>
              <c:pt idx="1">
                <c:v>24.02.24-30.04.24 ИПиП</c:v>
              </c:pt>
              <c:pt idx="2">
                <c:v>24.02.24-30.04.24 ИПЭиУ</c:v>
              </c:pt>
              <c:pt idx="3">
                <c:v>24.02.24-30.04.24 ИФИиВ</c:v>
              </c:pt>
              <c:pt idx="4">
                <c:v>24.02.24-30.04.24 ТНИ</c:v>
              </c:pt>
              <c:pt idx="5">
                <c:v>24.02.24-30.02.24 ПТК</c:v>
              </c:pt>
              <c:pt idx="6">
                <c:v>24.02.24-30.02.24 ЮСПК</c:v>
              </c:pt>
              <c:pt idx="7">
                <c:v>24.02.24-30.04.24 АСК(ф)</c:v>
              </c:pt>
              <c:pt idx="8">
                <c:v>24.02.24-30.04.24 ОФ</c:v>
              </c:pt>
            </c:strLit>
          </c:cat>
          <c:val>
            <c:numLit>
              <c:formatCode>General</c:formatCode>
              <c:ptCount val="9"/>
              <c:pt idx="0">
                <c:v>517</c:v>
              </c:pt>
              <c:pt idx="1">
                <c:v>515</c:v>
              </c:pt>
              <c:pt idx="2">
                <c:v>512</c:v>
              </c:pt>
              <c:pt idx="3">
                <c:v>514</c:v>
              </c:pt>
              <c:pt idx="4">
                <c:v>510</c:v>
              </c:pt>
              <c:pt idx="5">
                <c:v>470</c:v>
              </c:pt>
              <c:pt idx="6">
                <c:v>467</c:v>
              </c:pt>
              <c:pt idx="7">
                <c:v>439</c:v>
              </c:pt>
              <c:pt idx="8">
                <c:v>413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49-AFCE-4060-A598-C3636D214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11"/>
          <c:order val="11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9684940138626338E-2"/>
                  <c:y val="-2.7162447669247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A-AFCE-4060-A598-C3636D2142A7}"/>
                </c:ext>
              </c:extLst>
            </c:dLbl>
            <c:dLbl>
              <c:idx val="1"/>
              <c:layout>
                <c:manualLayout>
                  <c:x val="-2.2205419029615626E-2"/>
                  <c:y val="-2.7162447669247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B-AFCE-4060-A598-C3636D2142A7}"/>
                </c:ext>
              </c:extLst>
            </c:dLbl>
            <c:dLbl>
              <c:idx val="2"/>
              <c:layout>
                <c:manualLayout>
                  <c:x val="-2.598613736609956E-2"/>
                  <c:y val="-2.7162447669247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C-AFCE-4060-A598-C3636D2142A7}"/>
                </c:ext>
              </c:extLst>
            </c:dLbl>
            <c:dLbl>
              <c:idx val="3"/>
              <c:layout>
                <c:manualLayout>
                  <c:x val="-2.4725897920604915E-2"/>
                  <c:y val="-2.7162447669247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D-AFCE-4060-A598-C3636D2142A7}"/>
                </c:ext>
              </c:extLst>
            </c:dLbl>
            <c:dLbl>
              <c:idx val="4"/>
              <c:layout>
                <c:manualLayout>
                  <c:x val="-2.3465658475110316E-2"/>
                  <c:y val="-2.7162447669247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E-AFCE-4060-A598-C3636D2142A7}"/>
                </c:ext>
              </c:extLst>
            </c:dLbl>
            <c:dLbl>
              <c:idx val="5"/>
              <c:layout>
                <c:manualLayout>
                  <c:x val="-2.2205419029615626E-2"/>
                  <c:y val="-2.7162447669247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F-AFCE-4060-A598-C3636D2142A7}"/>
                </c:ext>
              </c:extLst>
            </c:dLbl>
            <c:dLbl>
              <c:idx val="6"/>
              <c:layout>
                <c:manualLayout>
                  <c:x val="-2.2205419029615626E-2"/>
                  <c:y val="-2.7162447669247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50-AFCE-4060-A598-C3636D2142A7}"/>
                </c:ext>
              </c:extLst>
            </c:dLbl>
            <c:dLbl>
              <c:idx val="7"/>
              <c:layout>
                <c:manualLayout>
                  <c:x val="-2.2205419029615626E-2"/>
                  <c:y val="-2.7162447669247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51-AFCE-4060-A598-C3636D2142A7}"/>
                </c:ext>
              </c:extLst>
            </c:dLbl>
            <c:dLbl>
              <c:idx val="8"/>
              <c:layout>
                <c:manualLayout>
                  <c:x val="-2.0945179584121076E-2"/>
                  <c:y val="-2.7162447669247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548204158790171E-2"/>
                      <c:h val="3.88980716253443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2-AFCE-4060-A598-C3636D214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9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</c:numLit>
          </c:cat>
          <c:val>
            <c:numLit>
              <c:formatCode>General</c:formatCode>
              <c:ptCount val="9"/>
              <c:pt idx="0">
                <c:v>195</c:v>
              </c:pt>
              <c:pt idx="1">
                <c:v>195</c:v>
              </c:pt>
              <c:pt idx="2">
                <c:v>195</c:v>
              </c:pt>
              <c:pt idx="3">
                <c:v>195</c:v>
              </c:pt>
              <c:pt idx="4">
                <c:v>195</c:v>
              </c:pt>
              <c:pt idx="5">
                <c:v>195</c:v>
              </c:pt>
              <c:pt idx="6">
                <c:v>195</c:v>
              </c:pt>
              <c:pt idx="7">
                <c:v>195</c:v>
              </c:pt>
              <c:pt idx="8">
                <c:v>195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53-AFCE-4060-A598-C3636D214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12700">
            <a:noFill/>
          </a:ln>
        </c:spPr>
        <c:txPr>
          <a:bodyPr/>
          <a:lstStyle/>
          <a:p>
            <a:pPr>
              <a:defRPr sz="900"/>
            </a:pPr>
            <a:endParaRPr lang="ru-RU"/>
          </a:p>
        </c:tx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ч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12700">
            <a:noFill/>
          </a:ln>
        </c:spPr>
        <c:crossAx val="52743552"/>
        <c:crosses val="autoZero"/>
        <c:crossBetween val="between"/>
      </c:valAx>
    </c:plotArea>
    <c:legend>
      <c:legendPos val="r"/>
      <c:legendEntry>
        <c:idx val="5"/>
        <c:txPr>
          <a:bodyPr anchor="b" anchorCtr="0"/>
          <a:lstStyle/>
          <a:p>
            <a:pPr marL="0" marR="0" lvl="0" indent="0" algn="l" fontAlgn="base">
              <a:defRPr sz="800" b="0" i="0" u="none" strike="noStrike">
                <a:solidFill>
                  <a:srgbClr val="000000">
                    <a:alpha val="100000"/>
                  </a:srgbClr>
                </a:solidFill>
                <a:latin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138142077945838"/>
          <c:y val="1.0569904707417364E-2"/>
          <c:w val="0.34799457485930185"/>
          <c:h val="0.98943009529258275"/>
        </c:manualLayout>
      </c:layout>
      <c:overlay val="1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 anchor="b" anchorCtr="0"/>
        <a:lstStyle/>
        <a:p>
          <a:pPr marL="0" marR="0" lvl="0" indent="0" algn="l" fontAlgn="base">
            <a:defRPr sz="8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074851466509143E-2"/>
          <c:y val="8.2216314981020791E-2"/>
          <c:w val="0.58817904207605554"/>
          <c:h val="0.68317382961544326"/>
        </c:manualLayout>
      </c:layout>
      <c:barChart>
        <c:barDir val="col"/>
        <c:grouping val="stacked"/>
        <c:varyColors val="0"/>
        <c:ser>
          <c:idx val="0"/>
          <c:order val="0"/>
          <c:tx>
            <c:v>Создание, согласование и подписание приказа о подготовке к анкетированию студентов.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9"/>
              <c:pt idx="0">
                <c:v>22.09.24-14.11.24 ИЕНиТБ</c:v>
              </c:pt>
              <c:pt idx="1">
                <c:v>22.09.24-14.11.24 ИПиП</c:v>
              </c:pt>
              <c:pt idx="2">
                <c:v>22.09.24-14.11.24 ИПЭиУ</c:v>
              </c:pt>
              <c:pt idx="3">
                <c:v>22.09.24-14.11.24 ИФИиВ</c:v>
              </c:pt>
              <c:pt idx="4">
                <c:v>22.09.24-14.11.24 ТНИ</c:v>
              </c:pt>
              <c:pt idx="5">
                <c:v>22.09.24-14.11.24 ПТК</c:v>
              </c:pt>
              <c:pt idx="6">
                <c:v>22.09.24-14.11.24 ЮСПК</c:v>
              </c:pt>
              <c:pt idx="7">
                <c:v>22.09.24-14.11.24 АСК(ф)</c:v>
              </c:pt>
              <c:pt idx="8">
                <c:v>22.09.24-14.11.24 ОФ</c:v>
              </c:pt>
            </c:strLit>
          </c:cat>
          <c:val>
            <c:numLit>
              <c:formatCode>General</c:formatCode>
              <c:ptCount val="9"/>
              <c:pt idx="0">
                <c:v>24</c:v>
              </c:pt>
              <c:pt idx="1">
                <c:v>24</c:v>
              </c:pt>
              <c:pt idx="2">
                <c:v>24</c:v>
              </c:pt>
              <c:pt idx="3">
                <c:v>24</c:v>
              </c:pt>
              <c:pt idx="4">
                <c:v>24</c:v>
              </c:pt>
              <c:pt idx="5">
                <c:v>24</c:v>
              </c:pt>
              <c:pt idx="6">
                <c:v>24</c:v>
              </c:pt>
              <c:pt idx="7">
                <c:v>24</c:v>
              </c:pt>
              <c:pt idx="8">
                <c:v>24</c:v>
              </c:pt>
            </c:numLit>
          </c:val>
          <c:extLst>
            <c:ext xmlns:c16="http://schemas.microsoft.com/office/drawing/2014/chart" uri="{C3380CC4-5D6E-409C-BE32-E72D297353CC}">
              <c16:uniqueId val="{00000000-223C-4657-A8F1-EB5A971ACAB6}"/>
            </c:ext>
          </c:extLst>
        </c:ser>
        <c:ser>
          <c:idx val="1"/>
          <c:order val="1"/>
          <c:tx>
            <c:v>Сбор информации об изученных дисциплинах, преподавателях, количестве студентов.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9"/>
              <c:pt idx="0">
                <c:v>22.09.24-14.11.24 ИЕНиТБ</c:v>
              </c:pt>
              <c:pt idx="1">
                <c:v>22.09.24-14.11.24 ИПиП</c:v>
              </c:pt>
              <c:pt idx="2">
                <c:v>22.09.24-14.11.24 ИПЭиУ</c:v>
              </c:pt>
              <c:pt idx="3">
                <c:v>22.09.24-14.11.24 ИФИиВ</c:v>
              </c:pt>
              <c:pt idx="4">
                <c:v>22.09.24-14.11.24 ТНИ</c:v>
              </c:pt>
              <c:pt idx="5">
                <c:v>22.09.24-14.11.24 ПТК</c:v>
              </c:pt>
              <c:pt idx="6">
                <c:v>22.09.24-14.11.24 ЮСПК</c:v>
              </c:pt>
              <c:pt idx="7">
                <c:v>22.09.24-14.11.24 АСК(ф)</c:v>
              </c:pt>
              <c:pt idx="8">
                <c:v>22.09.24-14.11.24 ОФ</c:v>
              </c:pt>
            </c:strLit>
          </c:cat>
          <c:val>
            <c:numLit>
              <c:formatCode>General</c:formatCode>
              <c:ptCount val="9"/>
              <c:pt idx="0">
                <c:v>72</c:v>
              </c:pt>
              <c:pt idx="1">
                <c:v>72</c:v>
              </c:pt>
              <c:pt idx="2">
                <c:v>72</c:v>
              </c:pt>
              <c:pt idx="3">
                <c:v>72</c:v>
              </c:pt>
              <c:pt idx="4">
                <c:v>72</c:v>
              </c:pt>
              <c:pt idx="5">
                <c:v>72</c:v>
              </c:pt>
              <c:pt idx="6">
                <c:v>72</c:v>
              </c:pt>
              <c:pt idx="7">
                <c:v>72</c:v>
              </c:pt>
              <c:pt idx="8">
                <c:v>72</c:v>
              </c:pt>
            </c:numLit>
          </c:val>
          <c:extLst>
            <c:ext xmlns:c16="http://schemas.microsoft.com/office/drawing/2014/chart" uri="{C3380CC4-5D6E-409C-BE32-E72D297353CC}">
              <c16:uniqueId val="{00000001-223C-4657-A8F1-EB5A971ACAB6}"/>
            </c:ext>
          </c:extLst>
        </c:ser>
        <c:ser>
          <c:idx val="2"/>
          <c:order val="2"/>
          <c:tx>
            <c:v>Загрузка данных в систему анкетирования. _x000d_
Генерация обезличенных паролей.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9"/>
              <c:pt idx="0">
                <c:v>22.09.24-14.11.24 ИЕНиТБ</c:v>
              </c:pt>
              <c:pt idx="1">
                <c:v>22.09.24-14.11.24 ИПиП</c:v>
              </c:pt>
              <c:pt idx="2">
                <c:v>22.09.24-14.11.24 ИПЭиУ</c:v>
              </c:pt>
              <c:pt idx="3">
                <c:v>22.09.24-14.11.24 ИФИиВ</c:v>
              </c:pt>
              <c:pt idx="4">
                <c:v>22.09.24-14.11.24 ТНИ</c:v>
              </c:pt>
              <c:pt idx="5">
                <c:v>22.09.24-14.11.24 ПТК</c:v>
              </c:pt>
              <c:pt idx="6">
                <c:v>22.09.24-14.11.24 ЮСПК</c:v>
              </c:pt>
              <c:pt idx="7">
                <c:v>22.09.24-14.11.24 АСК(ф)</c:v>
              </c:pt>
              <c:pt idx="8">
                <c:v>22.09.24-14.11.24 ОФ</c:v>
              </c:pt>
            </c:strLit>
          </c:cat>
          <c:val>
            <c:numLit>
              <c:formatCode>General</c:formatCode>
              <c:ptCount val="9"/>
              <c:pt idx="0">
                <c:v>72</c:v>
              </c:pt>
              <c:pt idx="1">
                <c:v>72</c:v>
              </c:pt>
              <c:pt idx="2">
                <c:v>72</c:v>
              </c:pt>
              <c:pt idx="3">
                <c:v>72</c:v>
              </c:pt>
              <c:pt idx="4">
                <c:v>72</c:v>
              </c:pt>
              <c:pt idx="5">
                <c:v>72</c:v>
              </c:pt>
              <c:pt idx="6">
                <c:v>72</c:v>
              </c:pt>
              <c:pt idx="7">
                <c:v>72</c:v>
              </c:pt>
              <c:pt idx="8">
                <c:v>72</c:v>
              </c:pt>
            </c:numLit>
          </c:val>
          <c:extLst>
            <c:ext xmlns:c16="http://schemas.microsoft.com/office/drawing/2014/chart" uri="{C3380CC4-5D6E-409C-BE32-E72D297353CC}">
              <c16:uniqueId val="{00000002-223C-4657-A8F1-EB5A971ACAB6}"/>
            </c:ext>
          </c:extLst>
        </c:ser>
        <c:ser>
          <c:idx val="3"/>
          <c:order val="3"/>
          <c:tx>
            <c:v>Создание, согласование и подписание приказа о начале анкетирования студентов.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9"/>
              <c:pt idx="0">
                <c:v>22.09.24-14.11.24 ИЕНиТБ</c:v>
              </c:pt>
              <c:pt idx="1">
                <c:v>22.09.24-14.11.24 ИПиП</c:v>
              </c:pt>
              <c:pt idx="2">
                <c:v>22.09.24-14.11.24 ИПЭиУ</c:v>
              </c:pt>
              <c:pt idx="3">
                <c:v>22.09.24-14.11.24 ИФИиВ</c:v>
              </c:pt>
              <c:pt idx="4">
                <c:v>22.09.24-14.11.24 ТНИ</c:v>
              </c:pt>
              <c:pt idx="5">
                <c:v>22.09.24-14.11.24 ПТК</c:v>
              </c:pt>
              <c:pt idx="6">
                <c:v>22.09.24-14.11.24 ЮСПК</c:v>
              </c:pt>
              <c:pt idx="7">
                <c:v>22.09.24-14.11.24 АСК(ф)</c:v>
              </c:pt>
              <c:pt idx="8">
                <c:v>22.09.24-14.11.24 ОФ</c:v>
              </c:pt>
            </c:strLit>
          </c:cat>
          <c:val>
            <c:numLit>
              <c:formatCode>General</c:formatCode>
              <c:ptCount val="9"/>
              <c:pt idx="0">
                <c:v>24</c:v>
              </c:pt>
              <c:pt idx="1">
                <c:v>24</c:v>
              </c:pt>
              <c:pt idx="2">
                <c:v>24</c:v>
              </c:pt>
              <c:pt idx="3">
                <c:v>24</c:v>
              </c:pt>
              <c:pt idx="4">
                <c:v>24</c:v>
              </c:pt>
              <c:pt idx="5">
                <c:v>24</c:v>
              </c:pt>
              <c:pt idx="6">
                <c:v>24</c:v>
              </c:pt>
              <c:pt idx="7">
                <c:v>24</c:v>
              </c:pt>
              <c:pt idx="8">
                <c:v>24</c:v>
              </c:pt>
            </c:numLit>
          </c:val>
          <c:extLst>
            <c:ext xmlns:c16="http://schemas.microsoft.com/office/drawing/2014/chart" uri="{C3380CC4-5D6E-409C-BE32-E72D297353CC}">
              <c16:uniqueId val="{00000003-223C-4657-A8F1-EB5A971ACAB6}"/>
            </c:ext>
          </c:extLst>
        </c:ser>
        <c:ser>
          <c:idx val="4"/>
          <c:order val="4"/>
          <c:tx>
            <c:v>Разъяснение студентам важности анкетирования и механизма участия в нем. _x000d_
(В расчете на один институт/колледж)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2.7550129493153993E-2"/>
                  <c:y val="7.8156924334250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23C-4657-A8F1-EB5A971ACAB6}"/>
                </c:ext>
              </c:extLst>
            </c:dLbl>
            <c:dLbl>
              <c:idx val="1"/>
              <c:layout>
                <c:manualLayout>
                  <c:x val="2.9945792927341321E-2"/>
                  <c:y val="7.8156924334250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23C-4657-A8F1-EB5A971ACAB6}"/>
                </c:ext>
              </c:extLst>
            </c:dLbl>
            <c:dLbl>
              <c:idx val="2"/>
              <c:layout>
                <c:manualLayout>
                  <c:x val="2.515446605896671E-2"/>
                  <c:y val="7.8156924334250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23C-4657-A8F1-EB5A971ACAB6}"/>
                </c:ext>
              </c:extLst>
            </c:dLbl>
            <c:dLbl>
              <c:idx val="3"/>
              <c:layout>
                <c:manualLayout>
                  <c:x val="2.7550129493153972E-2"/>
                  <c:y val="7.8156924334250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23C-4657-A8F1-EB5A971ACAB6}"/>
                </c:ext>
              </c:extLst>
            </c:dLbl>
            <c:dLbl>
              <c:idx val="4"/>
              <c:layout>
                <c:manualLayout>
                  <c:x val="2.3956634341873013E-2"/>
                  <c:y val="7.8156924334250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23C-4657-A8F1-EB5A971ACAB6}"/>
                </c:ext>
              </c:extLst>
            </c:dLbl>
            <c:dLbl>
              <c:idx val="5"/>
              <c:layout>
                <c:manualLayout>
                  <c:x val="2.7550129493154014E-2"/>
                  <c:y val="9.769615541781302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23C-4657-A8F1-EB5A971ACAB6}"/>
                </c:ext>
              </c:extLst>
            </c:dLbl>
            <c:dLbl>
              <c:idx val="6"/>
              <c:layout>
                <c:manualLayout>
                  <c:x val="2.8747961210247669E-2"/>
                  <c:y val="1.95392310835626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23C-4657-A8F1-EB5A971ACAB6}"/>
                </c:ext>
              </c:extLst>
            </c:dLbl>
            <c:dLbl>
              <c:idx val="7"/>
              <c:layout>
                <c:manualLayout>
                  <c:x val="3.1143624644434972E-2"/>
                  <c:y val="4.10323852754816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23C-4657-A8F1-EB5A971ACAB6}"/>
                </c:ext>
              </c:extLst>
            </c:dLbl>
            <c:dLbl>
              <c:idx val="8"/>
              <c:layout>
                <c:manualLayout>
                  <c:x val="2.7550129493154014E-2"/>
                  <c:y val="1.95392310835626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23C-4657-A8F1-EB5A971AC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9"/>
              <c:pt idx="0">
                <c:v>22.09.24-14.11.24 ИЕНиТБ</c:v>
              </c:pt>
              <c:pt idx="1">
                <c:v>22.09.24-14.11.24 ИПиП</c:v>
              </c:pt>
              <c:pt idx="2">
                <c:v>22.09.24-14.11.24 ИПЭиУ</c:v>
              </c:pt>
              <c:pt idx="3">
                <c:v>22.09.24-14.11.24 ИФИиВ</c:v>
              </c:pt>
              <c:pt idx="4">
                <c:v>22.09.24-14.11.24 ТНИ</c:v>
              </c:pt>
              <c:pt idx="5">
                <c:v>22.09.24-14.11.24 ПТК</c:v>
              </c:pt>
              <c:pt idx="6">
                <c:v>22.09.24-14.11.24 ЮСПК</c:v>
              </c:pt>
              <c:pt idx="7">
                <c:v>22.09.24-14.11.24 АСК(ф)</c:v>
              </c:pt>
              <c:pt idx="8">
                <c:v>22.09.24-14.11.24 ОФ</c:v>
              </c:pt>
            </c:strLit>
          </c:cat>
          <c:val>
            <c:numLit>
              <c:formatCode>General</c:formatCode>
              <c:ptCount val="9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  <c:pt idx="8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D-223C-4657-A8F1-EB5A971ACAB6}"/>
            </c:ext>
          </c:extLst>
        </c:ser>
        <c:ser>
          <c:idx val="5"/>
          <c:order val="5"/>
          <c:tx>
            <c:v>Распространение паролей. Начало анкетирования._x000d_
(В расчете на один институт/колледж).</c:v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3.3539288078622276E-2"/>
                  <c:y val="-3.12627697337003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23C-4657-A8F1-EB5A971ACAB6}"/>
                </c:ext>
              </c:extLst>
            </c:dLbl>
            <c:dLbl>
              <c:idx val="1"/>
              <c:layout>
                <c:manualLayout>
                  <c:x val="2.9945792927341321E-2"/>
                  <c:y val="-3.3216692842056583E-2"/>
                </c:manualLayout>
              </c:layout>
              <c:tx>
                <c:rich>
                  <a:bodyPr/>
                  <a:lstStyle/>
                  <a:p>
                    <a:fld id="{D15A393D-9D13-4B26-B1D2-2A807CB10E74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23C-4657-A8F1-EB5A971ACAB6}"/>
                </c:ext>
              </c:extLst>
            </c:dLbl>
            <c:dLbl>
              <c:idx val="2"/>
              <c:layout>
                <c:manualLayout>
                  <c:x val="3.2341456361528624E-2"/>
                  <c:y val="-3.32166928420565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23C-4657-A8F1-EB5A971ACAB6}"/>
                </c:ext>
              </c:extLst>
            </c:dLbl>
            <c:dLbl>
              <c:idx val="3"/>
              <c:layout>
                <c:manualLayout>
                  <c:x val="2.7550129493153972E-2"/>
                  <c:y val="-2.14931541919189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23C-4657-A8F1-EB5A971ACAB6}"/>
                </c:ext>
              </c:extLst>
            </c:dLbl>
            <c:dLbl>
              <c:idx val="4"/>
              <c:layout>
                <c:manualLayout>
                  <c:x val="3.1143624644434972E-2"/>
                  <c:y val="-3.32166928420565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223C-4657-A8F1-EB5A971ACAB6}"/>
                </c:ext>
              </c:extLst>
            </c:dLbl>
            <c:dLbl>
              <c:idx val="5"/>
              <c:layout>
                <c:manualLayout>
                  <c:x val="3.3539288078622276E-2"/>
                  <c:y val="-2.14931541919189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223C-4657-A8F1-EB5A971ACAB6}"/>
                </c:ext>
              </c:extLst>
            </c:dLbl>
            <c:dLbl>
              <c:idx val="6"/>
              <c:layout>
                <c:manualLayout>
                  <c:x val="2.8747961210247669E-2"/>
                  <c:y val="-2.14931541919189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223C-4657-A8F1-EB5A971ACAB6}"/>
                </c:ext>
              </c:extLst>
            </c:dLbl>
            <c:dLbl>
              <c:idx val="7"/>
              <c:layout>
                <c:manualLayout>
                  <c:x val="3.1143624644434972E-2"/>
                  <c:y val="7.815692433425071E-3"/>
                </c:manualLayout>
              </c:layout>
              <c:tx>
                <c:rich>
                  <a:bodyPr/>
                  <a:lstStyle/>
                  <a:p>
                    <a:fld id="{402040D3-78B4-4493-A8BC-FA9B94AB411E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23C-4657-A8F1-EB5A971ACAB6}"/>
                </c:ext>
              </c:extLst>
            </c:dLbl>
            <c:dLbl>
              <c:idx val="8"/>
              <c:layout>
                <c:manualLayout>
                  <c:x val="2.6352297776060362E-2"/>
                  <c:y val="-3.9078462167125355E-3"/>
                </c:manualLayout>
              </c:layout>
              <c:tx>
                <c:rich>
                  <a:bodyPr/>
                  <a:lstStyle/>
                  <a:p>
                    <a:fld id="{30827C81-6385-40BD-A683-2B01518F8610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223C-4657-A8F1-EB5A971AC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9"/>
              <c:pt idx="0">
                <c:v>22.09.24-14.11.24 ИЕНиТБ</c:v>
              </c:pt>
              <c:pt idx="1">
                <c:v>22.09.24-14.11.24 ИПиП</c:v>
              </c:pt>
              <c:pt idx="2">
                <c:v>22.09.24-14.11.24 ИПЭиУ</c:v>
              </c:pt>
              <c:pt idx="3">
                <c:v>22.09.24-14.11.24 ИФИиВ</c:v>
              </c:pt>
              <c:pt idx="4">
                <c:v>22.09.24-14.11.24 ТНИ</c:v>
              </c:pt>
              <c:pt idx="5">
                <c:v>22.09.24-14.11.24 ПТК</c:v>
              </c:pt>
              <c:pt idx="6">
                <c:v>22.09.24-14.11.24 ЮСПК</c:v>
              </c:pt>
              <c:pt idx="7">
                <c:v>22.09.24-14.11.24 АСК(ф)</c:v>
              </c:pt>
              <c:pt idx="8">
                <c:v>22.09.24-14.11.24 ОФ</c:v>
              </c:pt>
            </c:strLit>
          </c:cat>
          <c:val>
            <c:numLit>
              <c:formatCode>General</c:formatCode>
              <c:ptCount val="9"/>
              <c:pt idx="0">
                <c:v>2</c:v>
              </c:pt>
              <c:pt idx="1">
                <c:v>1</c:v>
              </c:pt>
              <c:pt idx="2">
                <c:v>1</c:v>
              </c:pt>
              <c:pt idx="3">
                <c:v>2</c:v>
              </c:pt>
              <c:pt idx="4">
                <c:v>1</c:v>
              </c:pt>
              <c:pt idx="5">
                <c:v>2</c:v>
              </c:pt>
              <c:pt idx="6">
                <c:v>2</c:v>
              </c:pt>
              <c:pt idx="7">
                <c:v>0</c:v>
              </c:pt>
              <c:pt idx="8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17-223C-4657-A8F1-EB5A971ACAB6}"/>
            </c:ext>
          </c:extLst>
        </c:ser>
        <c:ser>
          <c:idx val="6"/>
          <c:order val="6"/>
          <c:tx>
            <c:v>Получение информации о статистике анкетирования непосредственно из системы в режиме реального времени (происходит 8-10 раз в течение анкетирования)._x000d_
(В расчете на один институт/колледж).</c:v>
          </c:tx>
          <c:spPr>
            <a:solidFill>
              <a:srgbClr val="CCCCCC">
                <a:alpha val="10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3.3539288078622276E-2"/>
                  <c:y val="-5.08020008172629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223C-4657-A8F1-EB5A971ACAB6}"/>
                </c:ext>
              </c:extLst>
            </c:dLbl>
            <c:dLbl>
              <c:idx val="1"/>
              <c:layout>
                <c:manualLayout>
                  <c:x val="2.9945792927341321E-2"/>
                  <c:y val="-5.27559239256192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223C-4657-A8F1-EB5A971ACAB6}"/>
                </c:ext>
              </c:extLst>
            </c:dLbl>
            <c:dLbl>
              <c:idx val="2"/>
              <c:layout>
                <c:manualLayout>
                  <c:x val="3.2341456361528624E-2"/>
                  <c:y val="-5.27559239256192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223C-4657-A8F1-EB5A971ACAB6}"/>
                </c:ext>
              </c:extLst>
            </c:dLbl>
            <c:dLbl>
              <c:idx val="3"/>
              <c:layout>
                <c:manualLayout>
                  <c:x val="3.4737119795715934E-2"/>
                  <c:y val="-3.9078462167125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223C-4657-A8F1-EB5A971ACAB6}"/>
                </c:ext>
              </c:extLst>
            </c:dLbl>
            <c:dLbl>
              <c:idx val="4"/>
              <c:layout>
                <c:manualLayout>
                  <c:x val="3.1143624644434972E-2"/>
                  <c:y val="-5.27559239256192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223C-4657-A8F1-EB5A971ACAB6}"/>
                </c:ext>
              </c:extLst>
            </c:dLbl>
            <c:dLbl>
              <c:idx val="5"/>
              <c:layout>
                <c:manualLayout>
                  <c:x val="3.3539288078622276E-2"/>
                  <c:y val="-3.9078462167125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223C-4657-A8F1-EB5A971ACAB6}"/>
                </c:ext>
              </c:extLst>
            </c:dLbl>
            <c:dLbl>
              <c:idx val="6"/>
              <c:layout>
                <c:manualLayout>
                  <c:x val="2.9945792927341321E-2"/>
                  <c:y val="-3.9078462167125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223C-4657-A8F1-EB5A971ACAB6}"/>
                </c:ext>
              </c:extLst>
            </c:dLbl>
            <c:dLbl>
              <c:idx val="7"/>
              <c:layout>
                <c:manualLayout>
                  <c:x val="3.1143624644434972E-2"/>
                  <c:y val="-3.32166928420565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223C-4657-A8F1-EB5A971ACAB6}"/>
                </c:ext>
              </c:extLst>
            </c:dLbl>
            <c:dLbl>
              <c:idx val="8"/>
              <c:layout>
                <c:manualLayout>
                  <c:x val="2.7550129493154014E-2"/>
                  <c:y val="-3.32166928420565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223C-4657-A8F1-EB5A971AC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9"/>
              <c:pt idx="0">
                <c:v>22.09.24-14.11.24 ИЕНиТБ</c:v>
              </c:pt>
              <c:pt idx="1">
                <c:v>22.09.24-14.11.24 ИПиП</c:v>
              </c:pt>
              <c:pt idx="2">
                <c:v>22.09.24-14.11.24 ИПЭиУ</c:v>
              </c:pt>
              <c:pt idx="3">
                <c:v>22.09.24-14.11.24 ИФИиВ</c:v>
              </c:pt>
              <c:pt idx="4">
                <c:v>22.09.24-14.11.24 ТНИ</c:v>
              </c:pt>
              <c:pt idx="5">
                <c:v>22.09.24-14.11.24 ПТК</c:v>
              </c:pt>
              <c:pt idx="6">
                <c:v>22.09.24-14.11.24 ЮСПК</c:v>
              </c:pt>
              <c:pt idx="7">
                <c:v>22.09.24-14.11.24 АСК(ф)</c:v>
              </c:pt>
              <c:pt idx="8">
                <c:v>22.09.24-14.11.24 ОФ</c:v>
              </c:pt>
            </c:strLit>
          </c:cat>
          <c:val>
            <c:numLit>
              <c:formatCode>General</c:formatCode>
              <c:ptCount val="9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21-223C-4657-A8F1-EB5A971ACAB6}"/>
            </c:ext>
          </c:extLst>
        </c:ser>
        <c:ser>
          <c:idx val="7"/>
          <c:order val="7"/>
          <c:tx>
            <c:v>Информирование о ходе анкетирования на заседании ректората.</c:v>
          </c:tx>
          <c:spPr>
            <a:solidFill>
              <a:srgbClr val="66FFCC">
                <a:alpha val="10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3.3539288078622276E-2"/>
                  <c:y val="-7.0341231900825654E-2"/>
                </c:manualLayout>
              </c:layout>
              <c:tx>
                <c:rich>
                  <a:bodyPr/>
                  <a:lstStyle/>
                  <a:p>
                    <a:fld id="{C7F2EC95-F791-4EAE-AFF3-C8D6FF208E89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223C-4657-A8F1-EB5A971ACAB6}"/>
                </c:ext>
              </c:extLst>
            </c:dLbl>
            <c:dLbl>
              <c:idx val="1"/>
              <c:layout>
                <c:manualLayout>
                  <c:x val="3.3539288078622255E-2"/>
                  <c:y val="-7.4249078117538184E-2"/>
                </c:manualLayout>
              </c:layout>
              <c:tx>
                <c:rich>
                  <a:bodyPr/>
                  <a:lstStyle/>
                  <a:p>
                    <a:fld id="{11D2E71A-B8B0-4C27-9DE3-F7CD4EB58AC1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223C-4657-A8F1-EB5A971ACAB6}"/>
                </c:ext>
              </c:extLst>
            </c:dLbl>
            <c:dLbl>
              <c:idx val="2"/>
              <c:layout>
                <c:manualLayout>
                  <c:x val="3.1143624644434972E-2"/>
                  <c:y val="-7.4249078117538184E-2"/>
                </c:manualLayout>
              </c:layout>
              <c:tx>
                <c:rich>
                  <a:bodyPr/>
                  <a:lstStyle/>
                  <a:p>
                    <a:fld id="{F0A3D077-2332-4FC2-A4B7-2BAEFB699985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4-223C-4657-A8F1-EB5A971ACAB6}"/>
                </c:ext>
              </c:extLst>
            </c:dLbl>
            <c:dLbl>
              <c:idx val="3"/>
              <c:layout>
                <c:manualLayout>
                  <c:x val="3.2341456361528624E-2"/>
                  <c:y val="-7.0341231900825654E-2"/>
                </c:manualLayout>
              </c:layout>
              <c:tx>
                <c:rich>
                  <a:bodyPr/>
                  <a:lstStyle/>
                  <a:p>
                    <a:fld id="{A056B8B8-C4E1-47EF-886A-C9CE2EF30B36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5-223C-4657-A8F1-EB5A971ACAB6}"/>
                </c:ext>
              </c:extLst>
            </c:dLbl>
            <c:dLbl>
              <c:idx val="4"/>
              <c:layout>
                <c:manualLayout>
                  <c:x val="2.8747961210247669E-2"/>
                  <c:y val="-7.4249078117538184E-2"/>
                </c:manualLayout>
              </c:layout>
              <c:tx>
                <c:rich>
                  <a:bodyPr/>
                  <a:lstStyle/>
                  <a:p>
                    <a:fld id="{54BB2A3E-5BCB-4F51-AC4A-6F04DE081498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6-223C-4657-A8F1-EB5A971ACAB6}"/>
                </c:ext>
              </c:extLst>
            </c:dLbl>
            <c:dLbl>
              <c:idx val="5"/>
              <c:layout>
                <c:manualLayout>
                  <c:x val="3.3539288078622276E-2"/>
                  <c:y val="-6.2525539467400582E-2"/>
                </c:manualLayout>
              </c:layout>
              <c:tx>
                <c:rich>
                  <a:bodyPr/>
                  <a:lstStyle/>
                  <a:p>
                    <a:fld id="{E9F57D97-0D16-45D1-AC7A-152A78782BB7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0800394926060301E-2"/>
                      <c:h val="2.341784537975649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223C-4657-A8F1-EB5A971ACAB6}"/>
                </c:ext>
              </c:extLst>
            </c:dLbl>
            <c:dLbl>
              <c:idx val="6"/>
              <c:layout>
                <c:manualLayout>
                  <c:x val="3.3539288078622276E-2"/>
                  <c:y val="-7.0341231900825654E-2"/>
                </c:manualLayout>
              </c:layout>
              <c:tx>
                <c:rich>
                  <a:bodyPr/>
                  <a:lstStyle/>
                  <a:p>
                    <a:fld id="{A51BD47A-EA2E-4B04-B572-C2AA537207BA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8-223C-4657-A8F1-EB5A971ACAB6}"/>
                </c:ext>
              </c:extLst>
            </c:dLbl>
            <c:dLbl>
              <c:idx val="7"/>
              <c:layout>
                <c:manualLayout>
                  <c:x val="3.2341456361528624E-2"/>
                  <c:y val="-5.470984703397553E-2"/>
                </c:manualLayout>
              </c:layout>
              <c:tx>
                <c:rich>
                  <a:bodyPr/>
                  <a:lstStyle/>
                  <a:p>
                    <a:fld id="{F7DF0F1D-5B30-4F71-9A9E-348B66B9DDE2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223C-4657-A8F1-EB5A971ACAB6}"/>
                </c:ext>
              </c:extLst>
            </c:dLbl>
            <c:dLbl>
              <c:idx val="8"/>
              <c:layout>
                <c:manualLayout>
                  <c:x val="2.7550129493154014E-2"/>
                  <c:y val="-6.447946257575686E-2"/>
                </c:manualLayout>
              </c:layout>
              <c:tx>
                <c:rich>
                  <a:bodyPr/>
                  <a:lstStyle/>
                  <a:p>
                    <a:fld id="{AD65D1CF-757B-4DE0-9F2E-D4B0EE0E7AE4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A-223C-4657-A8F1-EB5A971AC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9"/>
              <c:pt idx="0">
                <c:v>22.09.24-14.11.24 ИЕНиТБ</c:v>
              </c:pt>
              <c:pt idx="1">
                <c:v>22.09.24-14.11.24 ИПиП</c:v>
              </c:pt>
              <c:pt idx="2">
                <c:v>22.09.24-14.11.24 ИПЭиУ</c:v>
              </c:pt>
              <c:pt idx="3">
                <c:v>22.09.24-14.11.24 ИФИиВ</c:v>
              </c:pt>
              <c:pt idx="4">
                <c:v>22.09.24-14.11.24 ТНИ</c:v>
              </c:pt>
              <c:pt idx="5">
                <c:v>22.09.24-14.11.24 ПТК</c:v>
              </c:pt>
              <c:pt idx="6">
                <c:v>22.09.24-14.11.24 ЮСПК</c:v>
              </c:pt>
              <c:pt idx="7">
                <c:v>22.09.24-14.11.24 АСК(ф)</c:v>
              </c:pt>
              <c:pt idx="8">
                <c:v>22.09.24-14.11.24 ОФ</c:v>
              </c:pt>
            </c:strLit>
          </c:cat>
          <c:val>
            <c:numLit>
              <c:formatCode>General</c:formatCode>
              <c:ptCount val="9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  <c:pt idx="8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2B-223C-4657-A8F1-EB5A971AC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8"/>
          <c:order val="8"/>
          <c:tx>
            <c:v> </c:v>
          </c:tx>
          <c:spPr>
            <a:ln w="1270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9"/>
              <c:pt idx="0">
                <c:v>22.09.24-14.11.24 ИЕНиТБ</c:v>
              </c:pt>
              <c:pt idx="1">
                <c:v>22.09.24-14.11.24 ИПиП</c:v>
              </c:pt>
              <c:pt idx="2">
                <c:v>22.09.24-14.11.24 ИПЭиУ</c:v>
              </c:pt>
              <c:pt idx="3">
                <c:v>22.09.24-14.11.24 ИФИиВ</c:v>
              </c:pt>
              <c:pt idx="4">
                <c:v>22.09.24-14.11.24 ТНИ</c:v>
              </c:pt>
              <c:pt idx="5">
                <c:v>22.09.24-14.11.24 ПТК</c:v>
              </c:pt>
              <c:pt idx="6">
                <c:v>22.09.24-14.11.24 ЮСПК</c:v>
              </c:pt>
              <c:pt idx="7">
                <c:v>22.09.24-14.11.24 АСК(ф)</c:v>
              </c:pt>
              <c:pt idx="8">
                <c:v>22.09.24-14.11.24 ОФ</c:v>
              </c:pt>
            </c:strLit>
          </c:cat>
          <c:val>
            <c:numLit>
              <c:formatCode>General</c:formatCode>
              <c:ptCount val="9"/>
              <c:pt idx="0">
                <c:v>195</c:v>
              </c:pt>
              <c:pt idx="1">
                <c:v>194</c:v>
              </c:pt>
              <c:pt idx="2">
                <c:v>194</c:v>
              </c:pt>
              <c:pt idx="3">
                <c:v>195</c:v>
              </c:pt>
              <c:pt idx="4">
                <c:v>194</c:v>
              </c:pt>
              <c:pt idx="5">
                <c:v>195</c:v>
              </c:pt>
              <c:pt idx="6">
                <c:v>195</c:v>
              </c:pt>
              <c:pt idx="7">
                <c:v>193</c:v>
              </c:pt>
              <c:pt idx="8">
                <c:v>193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2C-223C-4657-A8F1-EB5A971AC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9"/>
          <c:order val="9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2303626572283814E-2"/>
                  <c:y val="-6.7752206856146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223C-4657-A8F1-EB5A971ACAB6}"/>
                </c:ext>
              </c:extLst>
            </c:dLbl>
            <c:dLbl>
              <c:idx val="1"/>
              <c:layout>
                <c:manualLayout>
                  <c:x val="-1.6314467986815573E-2"/>
                  <c:y val="-6.7752206856146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223C-4657-A8F1-EB5A971ACAB6}"/>
                </c:ext>
              </c:extLst>
            </c:dLbl>
            <c:dLbl>
              <c:idx val="2"/>
              <c:layout>
                <c:manualLayout>
                  <c:x val="-2.2303626572283859E-2"/>
                  <c:y val="-6.7752206856146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223C-4657-A8F1-EB5A971ACAB6}"/>
                </c:ext>
              </c:extLst>
            </c:dLbl>
            <c:dLbl>
              <c:idx val="3"/>
              <c:layout>
                <c:manualLayout>
                  <c:x val="-1.8710131421002855E-2"/>
                  <c:y val="-6.7752206856146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223C-4657-A8F1-EB5A971ACAB6}"/>
                </c:ext>
              </c:extLst>
            </c:dLbl>
            <c:dLbl>
              <c:idx val="4"/>
              <c:layout>
                <c:manualLayout>
                  <c:x val="-2.2303626572283859E-2"/>
                  <c:y val="-6.7752206856146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223C-4657-A8F1-EB5A971ACAB6}"/>
                </c:ext>
              </c:extLst>
            </c:dLbl>
            <c:dLbl>
              <c:idx val="5"/>
              <c:layout>
                <c:manualLayout>
                  <c:x val="-1.9907963138096511E-2"/>
                  <c:y val="-6.7752206856146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223C-4657-A8F1-EB5A971ACAB6}"/>
                </c:ext>
              </c:extLst>
            </c:dLbl>
            <c:dLbl>
              <c:idx val="6"/>
              <c:layout>
                <c:manualLayout>
                  <c:x val="-2.3501458289377469E-2"/>
                  <c:y val="-6.7752206856146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223C-4657-A8F1-EB5A971ACAB6}"/>
                </c:ext>
              </c:extLst>
            </c:dLbl>
            <c:dLbl>
              <c:idx val="7"/>
              <c:layout>
                <c:manualLayout>
                  <c:x val="-2.1105794855190162E-2"/>
                  <c:y val="-6.7752206856146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223C-4657-A8F1-EB5A971ACAB6}"/>
                </c:ext>
              </c:extLst>
            </c:dLbl>
            <c:dLbl>
              <c:idx val="8"/>
              <c:layout>
                <c:manualLayout>
                  <c:x val="-2.7094953440658428E-2"/>
                  <c:y val="-6.7752206856146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223C-4657-A8F1-EB5A971AC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9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</c:numLit>
          </c:cat>
          <c:val>
            <c:numLit>
              <c:formatCode>General</c:formatCode>
              <c:ptCount val="9"/>
              <c:pt idx="0">
                <c:v>195</c:v>
              </c:pt>
              <c:pt idx="1">
                <c:v>195</c:v>
              </c:pt>
              <c:pt idx="2">
                <c:v>195</c:v>
              </c:pt>
              <c:pt idx="3">
                <c:v>195</c:v>
              </c:pt>
              <c:pt idx="4">
                <c:v>195</c:v>
              </c:pt>
              <c:pt idx="5">
                <c:v>195</c:v>
              </c:pt>
              <c:pt idx="6">
                <c:v>195</c:v>
              </c:pt>
              <c:pt idx="7">
                <c:v>195</c:v>
              </c:pt>
              <c:pt idx="8">
                <c:v>195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36-223C-4657-A8F1-EB5A971AC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12700">
            <a:noFill/>
          </a:ln>
        </c:spPr>
        <c:txPr>
          <a:bodyPr/>
          <a:lstStyle/>
          <a:p>
            <a:pPr>
              <a:defRPr sz="900"/>
            </a:pPr>
            <a:endParaRPr lang="ru-RU"/>
          </a:p>
        </c:tx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ч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12700">
            <a:noFill/>
          </a:ln>
        </c:spPr>
        <c:crossAx val="5274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59476192905986"/>
          <c:y val="1.4088708724528226E-2"/>
          <c:w val="0.33021824776837821"/>
          <c:h val="0.98591129127547172"/>
        </c:manualLayout>
      </c:layout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9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221282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00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Оптимизация процесса организации и контроля участия студентов в анкетировании по вопросам удовлетворенности качеством обучения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
</a:t>
            </a:r>
            <a:r>
              <a:rPr lang="ru-RU" sz="16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Лифанова Инна Викторовна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руководитель Центра оценки качества услуг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Федеральное государственное бюджетное образовательное учреждение высшего образования "Сахалинский государственный университет"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856203"/>
              </p:ext>
            </p:extLst>
          </p:nvPr>
        </p:nvGraphicFramePr>
        <p:xfrm>
          <a:off x="180977" y="905873"/>
          <a:ext cx="10258423" cy="6553200"/>
        </p:xfrm>
        <a:graphic>
          <a:graphicData uri="http://schemas.openxmlformats.org/drawingml/2006/table">
            <a:tbl>
              <a:tblPr firstRow="1" bandRow="1"/>
              <a:tblGrid>
                <a:gridCol w="382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60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43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унифицированных форм для сбора информации в период подготовки к анкетированию.
(Ответственный: Шевченко Мария Евгеньевна)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02.09.2024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02.09.2024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Автоматизация процесса сбора и обработки информации.
</a:t>
                      </a: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  <a:ea typeface="+mn-ea"/>
                          <a:cs typeface="+mn-cs"/>
                        </a:rPr>
                        <a:t>
(Ответственный: Резников Олег Петрович)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Использование системы 1С-документооборот при подготовке приказов по организации и проведению анкетирования «Преподаватель глазами студентов».
(Ответственный: Лифанова Инна Викторовна)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23.09.2024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алгоритма контроля активности студентов в режиме реального времени ректором и директорами институтов и колледжей.
(Ответственный: Шевченко Мария Евгеньевна)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24.09.2024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модуля программного обеспечения контроля активности студентов в режиме реального времени ректором и директорами институтов и колледжей.
(Ответственный: Резников Олег Петрович)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01.10.2024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01.10.2024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видеоролика с разъяснением: важности процесса анкетирования; механизма участия в анкетировании; возможности решения возникающих проблем в период анкетирования (разработка сценария).
(Ответственный: Лифанова Инна Викторовна)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04.10.2024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04.10.2024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алгоритма получения промежуточных и итоговых статистических результатов (количество проанкетировавшихся студентов в разрезе структурных подразделений,  направлений подготовки, специальностей, курсов).
(Ответственный: Шевченко Мария Евгеньевна)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07.10.2024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07.10.2024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8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Съемка, монтаж  и размещение видеоролика.
(Ответственный: Чехонина Светлана Арсентьевна)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11.10.2024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11.10.2024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9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модуля программного обеспечения  автоматизированной обработки статистических данных.
(Ответственный: Резников Олег Петрович)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14.10.2024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14.10.2024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ДОСТИГНУТЫХ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04F1F3F-F51E-3B4F-B7ED-EF8028B199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36420"/>
              </p:ext>
            </p:extLst>
          </p:nvPr>
        </p:nvGraphicFramePr>
        <p:xfrm>
          <a:off x="89321" y="952501"/>
          <a:ext cx="10602491" cy="6499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11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876300"/>
            <a:ext cx="2509838" cy="50577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195 ч
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Использование системы 1С-документооборот. (Система работает в тестовом режиме).
2. Разработка унифицированных форм для сбора информации. Автоматизация выгрузки данных.
3. Разработка форм, позволяющих использовать для подготовки к анкетированию имеющиеся электронные базы данных (учебная нагрузка преподавателей). Автоматизация выгрузки данных.
4. Создание видеоролика с разъяснением механизма участия в анкетировании и размещение его на сайте.
5. Возможность доступа ректора и директоров к статистике анкетирования 24/7
6. Автоматизация процесса учета </a:t>
            </a:r>
            <a:r>
              <a:rPr lang="ru-RU" sz="10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проанкетировавшихся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студентов.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Запуск процесса анкетирования в соответствии с планом работы Университета.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24  ч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Центр оценки качества услуг.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Создание, согласование и подписание приказа о подготовке к анкетированию студентов.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72 ч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77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Департамент образовательных программ.
Директора институтов и колледжей.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информации об изученных дисциплинах, преподавателях, количестве студентов.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2, 3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72 ч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сопровождения информационных систем.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Загрузка данных в систему анкетирования. 
Генерация обезличенных паролей.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2, 3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24 ч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Центр оценки качества услуг.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Создание, согласование и подписание приказа о начале анкетирования студентов.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  ч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Центр оценки качества услуг.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Разъяснение студентам важности анкетирования и механизма участия в нем. 
(В расчете на один институт/колледж)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5" name="TextBox 84"/>
          <p:cNvSpPr txBox="1"/>
          <p:nvPr/>
        </p:nvSpPr>
        <p:spPr>
          <a:xfrm>
            <a:off x="313372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0" name="TextBox 89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ч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Центр оценки качества услуг.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Распространение паролей. Начало анкетирования.
(В расчете на один институт/колледж).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5" name="TextBox 94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9" name="TextBox 98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0" name="TextBox 99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 ч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Директора институтов и колледжей.
Ректор.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Получение информации о статистике анкетирования непосредственно из системы в режиме реального времени (происходит 8-10 раз в течение анкетирования).
(В расчете на один институт/колледж).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5" name="TextBox 104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7" name="TextBox 106"/>
          <p:cNvSpPr txBox="1"/>
          <p:nvPr/>
        </p:nvSpPr>
        <p:spPr>
          <a:xfrm>
            <a:off x="665797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5, 6</a:t>
            </a: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9" name="TextBox 108"/>
          <p:cNvSpPr txBox="1"/>
          <p:nvPr/>
        </p:nvSpPr>
        <p:spPr>
          <a:xfrm>
            <a:off x="60102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3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761998"/>
            <a:ext cx="2628900" cy="5362577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195 ч
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Использование системы 1С-документооборот. (Система работает в тестовом режиме).
2. Разработка унифицированных форм для сбора информации. Автоматизация выгрузки данных.
3. Разработка форм, позволяющих использовать для подготовки к анкетированию имеющиеся электронные базы данных (учебная нагрузка преподавателей). Автоматизация выгрузки данных.
4. Создание видеоролика с разъяснением механизма участия в анкетировании и размещение его на сайте.
5. Возможность доступа ректора и директоров к статистике анкетирования 24/7
6. Автоматизация процесса учета </a:t>
            </a:r>
            <a:r>
              <a:rPr lang="ru-RU" sz="10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проанкетировавшихся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студентов.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0,1  ч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Ректор.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Информирование о ходе анкетирования на заседании ректората.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1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2573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248602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Получение итоговой информации о статистике участия студентов в анкетировании.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47572"/>
              </p:ext>
            </p:extLst>
          </p:nvPr>
        </p:nvGraphicFramePr>
        <p:xfrm>
          <a:off x="361950" y="1438275"/>
          <a:ext cx="9705975" cy="105156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протекания процесса подготовки к анкетированию. (Часы).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508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194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194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процесса контроля участия студентов в анкетировании (в расчете на один институт/колледж). (Часы).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6,3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1,1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1,1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" y="4324350"/>
            <a:ext cx="9001125" cy="2876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Решение: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Закрыть проект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Комментарии к решению: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323850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40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4572000"/>
          <a:chOff x="361950" y="180975"/>
          <a:chExt cx="10439400" cy="4572000"/>
        </a:xfrm>
      </p:grpSpPr>
      <p:pic>
        <p:nvPicPr>
          <p:cNvPr id="1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КОМАНДА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933449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ВЛАДЕЛЕЦ ПРОЦЕССА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950" y="1371599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1476374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Лифанова Инна Викторовна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руководитель Центра оценки качества услуг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725" y="933449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РУКОВОДИТЕЛЬ ПРОЕКТА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38725" y="1371599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038725" y="1476374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Самардак Александр Сергеевич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ректор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197" y="3973544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КОМАНДА ПРОЕКТА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1197" y="4411694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451197" y="4697444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Лифанова Инна Викторовна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руководитель Центра оценки качества услуг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65797" y="4697444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Резников Олег Петрович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инженер-программист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9922" y="4697444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Чехонина Светлана Арсентьевна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руководитель Центра дистанционного обучения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04522" y="4697444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Шевченко Мария Евгеньевна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руководителя Центра оценки качества услуг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8A04300-9155-63E7-A8C3-6269E52E26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9922" y="2066306"/>
            <a:ext cx="1481515" cy="180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9C4090D-05A2-3EEE-944C-3AE0632A75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36" y="5404502"/>
            <a:ext cx="1575942" cy="1800000"/>
          </a:xfrm>
          <a:prstGeom prst="rect">
            <a:avLst/>
          </a:prstGeom>
          <a:noFill/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F54F0D8-CEC9-841D-0843-ED0BA5313D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609" y="5404502"/>
            <a:ext cx="1800000" cy="180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2F8C209-C64A-658C-1787-881ECAE72C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0649" y="5404502"/>
            <a:ext cx="1642379" cy="180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C4CAF6F-9433-8499-64A2-296D4CB3A6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96" y="5404502"/>
            <a:ext cx="1350000" cy="180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107845A-21A4-2431-A9BA-CAF44C662E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2056901"/>
            <a:ext cx="135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858035"/>
              </p:ext>
            </p:extLst>
          </p:nvPr>
        </p:nvGraphicFramePr>
        <p:xfrm>
          <a:off x="361950" y="1438275"/>
          <a:ext cx="10086975" cy="3810000"/>
        </p:xfrm>
        <a:graphic>
          <a:graphicData uri="http://schemas.openxmlformats.org/drawingml/2006/table">
            <a:tbl>
              <a:tblPr firstRow="1" bandRow="1"/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от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унифицированных форм для сбора информации в период подготовки к анкетированию.
Автоматизация процесса сбора и обработки информации.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Значительное сокращение временных затрат на сбор, обработку и загрузку информации о дисциплинах, преподавателях, количестве студентов.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Использование системы 1С-документооборот при подготовке приказов по организации и проведению анкетирования «Преподаватель глазами студентов».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Значительное сокращение временных затрат на согласование и подписание приказа.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алгоритма контроля активности студентов в режиме реального времени ректором и директорами институтов и колледжей.
Разработка алгоритма контроля активности студентов в режиме реального времени ректором и директорами институтов и колледжей.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Исключение из процесса сотрудников Центра оценки качества услуг. Значительное сокращение временных затрат на ожидание информации о статистике анкетирования. Возможность получать актуальные данные самостоятельно в любое удобное время.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видеоролика с разъяснением: важности процесса анкетирования; механизма участия в анкетировании; возможности решения возникающих проблем в период анкетирования (разработка сценария).
Съемка, монтаж  и размещение видеоролика.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необходимости поиска времени и места для встреч со студентами. Исключение из процесса сотрудников Департамента образовательных программ и преподавателей. Появление у студентов возможности ознакомиться с информацией об анкетировании в любое удобное время. Значительное сокращение временных затрат на информирование студентов о порядке и цели анкетирования.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алгоритма получения статистических результатов (количество проанкетировавшихся студентов в разрезе структурных подразделений,  направлений подготовки, специальностей, курсов).
Разработка модуля программного обеспечения  автоматизированной обработки статистических данных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Автоматическая визуализация промежуточных результатов анкетирования. Возможность получать актуальные данные в любое удобное время.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896100"/>
          <a:chOff x="361950" y="180975"/>
          <a:chExt cx="10439400" cy="6896100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1 /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Разработка унифицированных форм для сбора информации в период подготовки к анкетированию.
Автоматизация процесса сбора и обработки информации.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Значительное сокращение временных затрат на сбор, обработку и загрузку информации о дисциплинах, преподавателях, количестве студентов.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0" y="2876550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3624803"/>
            <a:ext cx="4911948" cy="3271297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81650" y="2876550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740" y="3624802"/>
            <a:ext cx="5085313" cy="2858547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2 /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Использование системы 1С-документооборот при подготовке приказов по организации и проведению анкетирования «Преподаватель глазами студентов».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Значительное сокращение временных затрат на согласование и подписание приказа.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875" y="2542453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5" y="2913540"/>
            <a:ext cx="3552847" cy="4141144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61575" y="2542453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064" y="3238500"/>
            <a:ext cx="6598414" cy="3184978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00675" y="895350"/>
            <a:ext cx="0" cy="594360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80975" y="3343275"/>
            <a:ext cx="10439400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Вовлеченные лица и рамки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2. Обоснование выбора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Заказчики процесса: 
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Директора институтов, колледжей, филиалов
</a:t>
            </a: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Периметр проекта: 
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Центр оценки качества услуг, институты, колледжи и филиалы университета
</a:t>
            </a: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Границы проекта: 
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 процесса анкетирования "Преподаватель глазами студентов".
Получение статистических результатов анкетирования.
</a:t>
            </a: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Владелец процесса: 
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Лифанова Инна Викторовна</a:t>
            </a:r>
            <a:r>
              <a:rPr lang="ru-RU" sz="900" u="none" spc="0" dirty="0">
                <a:solidFill>
                  <a:srgbClr val="777777">
                    <a:alpha val="100000"/>
                  </a:srgbClr>
                </a:solidFill>
                <a:latin typeface="Scada"/>
              </a:rPr>
              <a:t>
руководитель Центра оценки качества услуг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Руководитель проекта: 
</a:t>
            </a:r>
            <a:r>
              <a:rPr lang="ru-RU" sz="9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Самардак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Александр Сергеевич</a:t>
            </a:r>
            <a:r>
              <a:rPr lang="ru-RU" sz="900" u="none" spc="0" dirty="0">
                <a:solidFill>
                  <a:srgbClr val="777777">
                    <a:alpha val="100000"/>
                  </a:srgbClr>
                </a:solidFill>
                <a:latin typeface="Scada"/>
              </a:rPr>
              <a:t>
ректор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Команда проекта: 
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Лифанова Инна Викторовна; Резников Олег Петрович; Чехонина Светлана </a:t>
            </a:r>
            <a:r>
              <a:rPr lang="ru-RU" sz="9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Арсентьевна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; Шевченко Мария Евгеньевна;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2625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Описание проблемы: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Большие временные затраты в процессе подготовки к анкетированию и контроля участия студентов в анкетировании вследствие ручной обработки статистических данных. 
2. Невозможность предоставлять руководству достоверные актуальные данные в связи с динамичностью самого процесса. 
3. Привлечение сотрудников, не связанных непосредственно с процессом анкетирования (поиск времени и аудитории для встречи со студентами, обращение к преподавателям с просьбой выделить время для встречи со студентами).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Ключевой риск: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Невыполнение требований ФГОС. Непрохождение аккредитационного мониторинга и государственной аккредитации (недостаточное количество баллов за внутреннюю оценку качества).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3. Цели и плановый эффект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2625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4. Ключевые события проекта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886362"/>
              </p:ext>
            </p:extLst>
          </p:nvPr>
        </p:nvGraphicFramePr>
        <p:xfrm>
          <a:off x="361950" y="3781425"/>
          <a:ext cx="4686300" cy="1051560"/>
        </p:xfrm>
        <a:graphic>
          <a:graphicData uri="http://schemas.openxmlformats.org/drawingml/2006/table">
            <a:tbl>
              <a:tblPr firstRow="1" bandRow="1"/>
              <a:tblGrid>
                <a:gridCol w="323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9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протекания процесса подготовки к анкетированию. (Часы).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508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194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процесса контроля участия студентов в анкетировании (в расчете на один институт/колледж). (Часы).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6,3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1,1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978288"/>
              </p:ext>
            </p:extLst>
          </p:nvPr>
        </p:nvGraphicFramePr>
        <p:xfrm>
          <a:off x="5581650" y="3781425"/>
          <a:ext cx="4867275" cy="2971800"/>
        </p:xfrm>
        <a:graphic>
          <a:graphicData uri="http://schemas.openxmlformats.org/drawingml/2006/table">
            <a:tbl>
              <a:tblPr firstRow="1" bandRow="1"/>
              <a:tblGrid>
                <a:gridCol w="341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Начало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Окончание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Старт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24.02.2024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Диагностика и целевое состояние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24.02.2024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1.1. Разработка текущей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24.02.2024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1.2. Сбор фактических данных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24.02.2024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1.3. Разработка целевой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1.4. Разработка плана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16.06.2024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 Реализация плана мероприятий по улучшению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27.08.2024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14.11.2024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2.1. Совещание по защите подходов внедрения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27.08.2024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27.08.2024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2.2. Внедрение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28.08.2024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14.11.2024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 Анализ результатов и закрытие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01.11.2024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10.11.2024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3.1. Мониторинг достигнутых результатов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22.09.2024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14.11.2024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3.2. Оформление карты достигнутого состояния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15.11.2024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19.11.2024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3.3. Разработка стандарта/норматива и тиражирование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20.11.2024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28.11.2024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3.4. Закрытие проекта (отчет руководителю)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28.11.2024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28.11.2024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5867400"/>
          <a:chOff x="361950" y="180975"/>
          <a:chExt cx="10439400" cy="5867400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3 /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Разработка алгоритма контроля активности студентов в режиме реального времени ректором и директорами институтов и колледжей.
Разработка алгоритма контроля активности студентов в режиме реального времени ректором и директорами институтов и колледжей.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Исключение из процесса сотрудников Центра оценки качества услуг. Значительное сокращение временных затрат на ожидание информации о статистике анкетирования. Возможность получать актуальные данные самостоятельно в любое удобное время.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358" y="277172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8" y="3590252"/>
            <a:ext cx="5111340" cy="2248573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15058" y="277172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595" y="3571201"/>
            <a:ext cx="5164663" cy="2303587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4 /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Создание видеоролика с разъяснением: важности процесса анкетирования; механизма участия в анкетировании; возможности решения возникающих проблем в период анкетирования (разработка сценария).
Съемка, монтаж  и размещение видеоролика.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Отсутствие необходимости поиска времени и места для встреч со студентами. Исключение из процесса сотрудников Департамента образовательных программ и преподавателей. Появление у студентов возможности ознакомиться с информацией об анкетировании в любое удобное время. Значительное сокращение временных затрат на информирование студентов о порядке и цели анкетирования.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0" y="3155818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44" y="3654871"/>
            <a:ext cx="4731331" cy="3546029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81650" y="3155818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384" y="3654871"/>
            <a:ext cx="5094016" cy="2728567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143625"/>
          <a:chOff x="361950" y="180975"/>
          <a:chExt cx="10439400" cy="6143625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5 /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Разработка алгоритма получения статистических результатов (количество проанкетировавшихся студентов в разрезе структурных подразделений,  направлений подготовки, специальностей, курсов).
Разработка модуля программного обеспечения  автоматизированной обработки статистических данных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Автоматическая визуализация промежуточных результатов анкетирования. Возможность получать актуальные данные в любое удобное время.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0" y="296703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2" y="3505200"/>
            <a:ext cx="5223656" cy="26384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81650" y="296703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768" y="3724275"/>
            <a:ext cx="5107003" cy="1726604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793950"/>
              </p:ext>
            </p:extLst>
          </p:nvPr>
        </p:nvGraphicFramePr>
        <p:xfrm>
          <a:off x="1097434" y="899517"/>
          <a:ext cx="8364240" cy="6064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8210520" imgH="5952792" progId="AcroExch.Document.DC">
                  <p:embed/>
                </p:oleObj>
              </mc:Choice>
              <mc:Fallback>
                <p:oleObj name="Acrobat Document" r:id="rId3" imgW="8210520" imgH="59527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7434" y="899517"/>
                        <a:ext cx="8364240" cy="6064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905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11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847722"/>
            <a:ext cx="2533650" cy="5314953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514 ч
</a:t>
            </a:r>
            <a:r>
              <a:rPr lang="ru-RU" sz="1100" b="1" u="sng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Длительный процесс согласования и подписания приказов.
2. Сложность и длительность обработки большого объема информации (в период подготовки к анкетированию).
3. Ошибки в предоставленной информации (в период подготовки к анкетированию). Необходимость доработки (возврат).
4. Большие временные затраты на встречи со студентами (для разъяснения важности и механизма анкетирования).
5. Привлечение сотрудников, непосредственно не связанных с процессом.
6. Низкий уровень информирования студентов.
7. Неактуальность данных, предоставляемых на ректорат (данные быстро устаревают).
8. Длительность и трудоемкость процесса выгрузки статистических данных.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753100"/>
            <a:ext cx="2447925" cy="14478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775" y="600075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105775" y="600075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05775" y="646747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650" y="600075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10650" y="600075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10650" y="64008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1225" y="600075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 процесса анкетирования в соответствии с планом работы Университета.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96 ч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Центр оценки качества услуг.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Создание, согласование и подписание приказа о подготовке к анкетированию студентов.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240 ч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77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Департамент образовательных программ.
Директора институтов и колледжей.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информации об изученных дисциплинах, преподавателях, количестве студентов.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72 ч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сопровождения информационных систем.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Загрузка данных в систему анкетирования.
Генерация обезличенных паролей.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25" y="895350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5724525" y="895350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4" name="TextBox 63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7" name="TextBox 66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96 ч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Центр оценки качества услуг.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Создание, согласование и подписание приказа о начале анкетирования студентов.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6" name="TextBox 75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9" name="TextBox 7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0" name="TextBox 79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 ч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Центр оценки качества услуг.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486025" y="5436022"/>
            <a:ext cx="1228725" cy="1583904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Встречи со студентами для разъяснения важности анкетирования и механизма участия в нем. Распространение паролей. Начало анкетирования.
(В расчете на один институт/колледж).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5" name="TextBox 84"/>
          <p:cNvSpPr txBox="1"/>
          <p:nvPr/>
        </p:nvSpPr>
        <p:spPr>
          <a:xfrm>
            <a:off x="24955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313372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4, 5, 6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9" name="TextBox 88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91" name="TextBox 90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2" name="TextBox 91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Директора институтов и колледжей.
Ректор.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Запрос о статистике участия в анкетировании (происходит 8-10 раз в течение анкетирования). (В расчете на один институт/колледж).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7" name="TextBox 96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9" name="TextBox 98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101" name="TextBox 100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2" name="TextBox 101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Центр оценки качества услуг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Выгрузка из системы анкетирования данных по каждому институту и колледжу (происходит 8-10 раз в течение анкетирования). 
(В расчете на один институт/колледж).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7" name="TextBox 106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9" name="TextBox 108"/>
          <p:cNvSpPr txBox="1"/>
          <p:nvPr/>
        </p:nvSpPr>
        <p:spPr>
          <a:xfrm>
            <a:off x="65532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6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838199"/>
            <a:ext cx="2552700" cy="5372102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514 ч
</a:t>
            </a:r>
            <a:r>
              <a:rPr lang="ru-RU" sz="1100" b="1" u="sng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Длительный процесс согласования и подписания приказов.
2. Сложность и длительность обработки большого объема информации (в период подготовки к анкетированию).
3. Ошибки в предоставленной информации (в период подготовки к анкетированию). Необходимость доработки (возврат).
4. Большие временные затраты на встречи со студентами (для разъяснения важности и механизма анкетирования).
5. Привлечение сотрудников, непосредственно не связанных с процессом.
6. Низкий уровень информирования студентов.
7. Неактуальность данных, предоставляемых на ректорат (данные быстро устаревают).
8. Длительность и трудоемкость процесса выгрузки статистических данных.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724052"/>
            <a:ext cx="2447925" cy="1476847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050" y="5991225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10525" y="600075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20050" y="6457950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925" y="59912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924925" y="59912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24925" y="6391275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0" y="5991225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572625" y="6419850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Центр оценки качества услуг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Визуализация промежуточных результатов анкетирования (происходит 8-10 раз в течение анкетирования).
(В расчете на один институт/колледж).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37160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7, 8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7239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ч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Центр оценки качества услуг.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Пересылка отчетов ректору, директорам институтов и колледжей (происходит 8-10 раз в течение анкетирования).
(В расчете на один институт/колледж).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0,3 ч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77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Центр оценки качества услуг.
Директора институтов и колледжей.
Ректор.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Информирование о ходе анкетирования на заседании ректората.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01027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Получение итоговой информации о статистике участия студентов в анкетировании.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69542EF-BC75-722F-02BD-C194C99ED9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1781813"/>
              </p:ext>
            </p:extLst>
          </p:nvPr>
        </p:nvGraphicFramePr>
        <p:xfrm>
          <a:off x="89323" y="1043533"/>
          <a:ext cx="1060249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41057"/>
              </p:ext>
            </p:extLst>
          </p:nvPr>
        </p:nvGraphicFramePr>
        <p:xfrm>
          <a:off x="382307" y="1187549"/>
          <a:ext cx="9944100" cy="6324600"/>
        </p:xfrm>
        <a:graphic>
          <a:graphicData uri="http://schemas.openxmlformats.org/drawingml/2006/table">
            <a:tbl>
              <a:tblPr firstRow="1" bandRow="1"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Длительный процесс согласования и подписания приказов.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Необходимость перемещения между корпусами университета, расположенными в разных частях города. Отсутствие сотрудников (занятия, совещания, отпуска).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Использование системы 1С-документооборот. (Система работает в тестовом режиме).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Сложность и длительность обработки большого объема информации (в период подготовки к анкетированию).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автоматизации сбора информации и выгрузки данных.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унифицированных форм для сбора информации. Автоматизация выгрузки данных.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Ошибки в предоставленной информации (в период подготовки к анкетированию). Необходимость доработки (возврат).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автоматизации сбора информации и выгрузки данных.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форм, позволяющих использовать для подготовки к анкетированию имеющиеся электронные базы данных (учебная нагрузка преподавателей). Автоматизация выгрузки данных.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Большие временные затраты на встречи со студентами (для разъяснения важности и механизма анкетирования).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Необходимость перемещения между корпусами университета, расположенными в разных частях города. Плотность расписания. Занятость аудиторий.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видеоролика с разъяснением механизма участия в анкетировании 
и размещение его на сайте.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Привлечение сотрудников, непосредственно не связанных с процессом.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 учебном расписании не предусмотрено время для встречи со студентами. Для определения времени и места встречи  необходимо задействовать сотрудников Департамента образовательных программ, кураторов, преподавателей.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видеоролика с разъяснением механизма участия в анкетировании 
и размещение его на сайте.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Низкий уровень информирования студентов.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 процессе задействовано большое количество сотрудников (директора, кураторы, заведующие кафедрами). Информация передается в устной форме, искажается, не доносится до студентов в полном объеме.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видеоролика с разъяснением механизма участия в анкетировании 
и размещение его на сайте.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Неактуальность данных, предоставляемых на ректорат (данные быстро устаревают).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Процесс визуализации информации занимает много времени. К моменту получения статистической информации директорами институтов и ректором количество проанкетировавшихся студентов может сильно измениться.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Возможность доступа ректора и директоров к статистике анкетирования 24/7.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8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Длительность и трудоемкость процесса выгрузки данных.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автоматического учета проанкетировавшихся студентов.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Автоматизация процесса учета </a:t>
                      </a:r>
                      <a:r>
                        <a:rPr lang="ru-RU" sz="10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проанкетировавшихся</a:t>
                      </a: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студентов. Визуализация результатов.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11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914400"/>
            <a:ext cx="2447925" cy="4667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195 ч
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Использование системы 1С-документооборот. (Система работает в тестовом режиме).
2. Разработка унифицированных форм для сбора информации. Автоматизация выгрузки данных.
3. Разработка форм, позволяющих использовать для подготовки к анкетированию имеющиеся электронные базы данных (учебная нагрузка преподавателей). Автоматизация выгрузки данных.
4. Создание видеоролика с разъяснением механизма участия в анкетировании и размещение его на сайте.
5. Возможность доступа ректора и директоров к статистике анкетирования 24/7.
6. Автоматизация процесса учета </a:t>
            </a:r>
            <a:r>
              <a:rPr lang="ru-RU" sz="10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проанкетировавшихся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студентов.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Запуск процесса анкетирования в соответствии с планом работы Университета.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24  ч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Центр оценки качества услуг.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Создание, согласование и подписание приказа о подготовке к анкетированию студентов.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72 ч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77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Департамент образовательных программ.
Директора институтов и колледжей.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информации об изученных дисциплинах, преподавателях, количестве студентов.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2, 3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72 ч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сопровождения информационных систем.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Загрузка данных в систему анкетирования. 
Генерация обезличенных паролей.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2, 3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24 ч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Центр оценки качества услуг.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Создание, согласование и подписание приказа о начале анкетирования студентов.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  ч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Центр оценки качества услуг.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Разъяснение студентам важности анкетирования и механизма участия в нем. 
(В расчете на один институт/колледж)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5" name="TextBox 84"/>
          <p:cNvSpPr txBox="1"/>
          <p:nvPr/>
        </p:nvSpPr>
        <p:spPr>
          <a:xfrm>
            <a:off x="313372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0" name="TextBox 89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ч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Центр оценки качества услуг.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Распространение паролей. Начало анкетирования.
(В расчете на один институт/колледж).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5" name="TextBox 94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9" name="TextBox 98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0" name="TextBox 99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 ч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Директора институтов и колледжей.
Ректор.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Получение информации о статистике анкетирования непосредственно из системы в режиме реального времени (происходит 8-10 раз в течение анкетирования).
(В расчете на один институт/колледж).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5" name="TextBox 104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7" name="TextBox 106"/>
          <p:cNvSpPr txBox="1"/>
          <p:nvPr/>
        </p:nvSpPr>
        <p:spPr>
          <a:xfrm>
            <a:off x="665797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5, 6</a:t>
            </a: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9" name="TextBox 108"/>
          <p:cNvSpPr txBox="1"/>
          <p:nvPr/>
        </p:nvSpPr>
        <p:spPr>
          <a:xfrm>
            <a:off x="60102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3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914398"/>
            <a:ext cx="2447925" cy="4953001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195 ч
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Использование системы 1С-документооборот. (Система работает в тестовом режиме).
2. Разработка унифицированных форм для сбора информации. Автоматизация выгрузки данных.
3. Разработка форм, позволяющих использовать для подготовки к анкетированию имеющиеся электронные базы данных (учебная нагрузка преподавателей). Автоматизация выгрузки данных.
4. Создание видеоролика с разъяснением механизма участия в анкетировании и размещение его на сайте.
5. Возможность доступа ректора и директоров к статистике анкетирования 24/7.
6. Автоматизация процесса учета </a:t>
            </a:r>
            <a:r>
              <a:rPr lang="ru-RU" sz="10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проанкетировавшихся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студентов.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0,1  ч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Ректор.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Информирование о ходе анкетирования на заседании ректората.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1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2573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248602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Получение итоговой информации о статистике участия студентов в анкетировании.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Theme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eme7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heme70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Theme7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heme7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heme70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Theme7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1996</Words>
  <Application>Microsoft Office PowerPoint</Application>
  <PresentationFormat>Произвольный</PresentationFormat>
  <Paragraphs>592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Scada</vt:lpstr>
      <vt:lpstr>Theme1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Лифанова Инна Викторовна</cp:lastModifiedBy>
  <cp:revision>15</cp:revision>
  <dcterms:created xsi:type="dcterms:W3CDTF">2024-12-03T03:29:14Z</dcterms:created>
  <dcterms:modified xsi:type="dcterms:W3CDTF">2025-05-30T03:11:40Z</dcterms:modified>
  <cp:category/>
</cp:coreProperties>
</file>