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>
      <p:cViewPr varScale="1">
        <p:scale>
          <a:sx n="99" d="100"/>
          <a:sy n="99" d="100"/>
        </p:scale>
        <p:origin x="14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116600098046603E-2"/>
          <c:y val="2.8981376909401807E-2"/>
          <c:w val="0.59743905688800703"/>
          <c:h val="0.92286550952040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Заполнение формы заявки на закупку на бумаге, сбор пакета документов.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D-D345-AD8F-302CEA9A25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Согласовывание заявки на наличие финансов для данной закупки.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D-D345-AD8F-302CEA9A25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Согласование заявки на закупку на целесообразность.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D-D345-AD8F-302CEA9A25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Согласование заявки на корректность формулировки предмета закупки, наличие финансов для данной закупки.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1.2333516944115766E-3"/>
                  <c:y val="1.5377224816540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F1-724F-B6A8-1F322D37C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9D-D345-AD8F-302CEA9A25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Согласование заявки на корректность формулировки предмета закупки.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2.09669788049968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F1-724F-B6A8-1F322D37C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D-D345-AD8F-302CEA9A25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Прием заявки на закупку с пакетом документов: проверка на полноту и правильность заявки с документами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4667033888231531E-3"/>
                  <c:y val="4.8053827551688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1-724F-B6A8-1F322D37C9A9}"/>
                </c:ext>
              </c:extLst>
            </c:dLbl>
            <c:dLbl>
              <c:idx val="1"/>
              <c:layout>
                <c:manualLayout>
                  <c:x val="1.2333516944115315E-3"/>
                  <c:y val="-4.2287368245486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1-724F-B6A8-1F322D37C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9D-D345-AD8F-302CEA9A25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Длительность переходов между этапами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9D-D345-AD8F-302CEA9A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7"/>
          <c:order val="7"/>
          <c:tx>
            <c:strRef>
              <c:f>Лист1!$J$1</c:f>
              <c:strCache>
                <c:ptCount val="1"/>
                <c:pt idx="0">
                  <c:v> 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Лист1!$I$2:$I$4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</c:v>
                </c:pt>
                <c:pt idx="1">
                  <c:v>44</c:v>
                </c:pt>
                <c:pt idx="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9D-D345-AD8F-302CEA9A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8"/>
          <c:order val="8"/>
          <c:tx>
            <c:strRef>
              <c:f>Лист1!$L$1</c:f>
              <c:strCache>
                <c:ptCount val="1"/>
                <c:pt idx="0">
                  <c:v>Целевой уровень</c:v>
                </c:pt>
              </c:strCache>
            </c:strRef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515564315697634E-2"/>
                  <c:y val="-4.6756298532473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1-724F-B6A8-1F322D37C9A9}"/>
                </c:ext>
              </c:extLst>
            </c:dLbl>
            <c:dLbl>
              <c:idx val="1"/>
              <c:layout>
                <c:manualLayout>
                  <c:x val="-1.6748916010109211E-2"/>
                  <c:y val="-4.6756298532473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1-724F-B6A8-1F322D37C9A9}"/>
                </c:ext>
              </c:extLst>
            </c:dLbl>
            <c:dLbl>
              <c:idx val="2"/>
              <c:layout>
                <c:manualLayout>
                  <c:x val="-1.7982267704520879E-2"/>
                  <c:y val="-4.6756298532473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1-724F-B6A8-1F322D37C9A9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Лист1!$K$2:$K$4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09D-D345-AD8F-302CEA9A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рб.дн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88972476251666"/>
          <c:y val="0.16433092272127237"/>
          <c:w val="0.28771016507101382"/>
          <c:h val="0.73087692256931636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83574217684039E-2"/>
          <c:y val="4.4248064033318144E-2"/>
          <c:w val="0.59221688026236796"/>
          <c:h val="0.8538088110886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Заполнение формы заявки на закупку, сбор пакета документов.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0-8643-A042-9831B5F62E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Электронное согласовывание заявки на наличие финансов, целесообразность, аффилированность контрагентов.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0-8643-A042-9831B5F62E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Электронное согласование заявки на корректность формулировки предмета закупки, наличие финансов для данной закупки.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50-8643-A042-9831B5F62E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Прием заявки на закупку с пакетом документов: проверка на полноту и правильность заявки с документами.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50-8643-A042-9831B5F62E3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Длительность переходов между этапами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1"/>
              <c:layout>
                <c:manualLayout>
                  <c:x val="2.520478890989288E-3"/>
                  <c:y val="5.2892561983470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DE-B541-8940-8C9A365F8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chemeClr val="bg1"/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0-8643-A042-9831B5F62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5"/>
          <c:order val="5"/>
          <c:tx>
            <c:strRef>
              <c:f>Лист1!$H$1</c:f>
              <c:strCache>
                <c:ptCount val="1"/>
                <c:pt idx="0">
                  <c:v> 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262759924385634E-2"/>
                  <c:y val="-2.9430179612000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C-4C56-81F3-5E63407D0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Лист1!$G$2:$G$4</c:f>
              <c:strCache>
                <c:ptCount val="3"/>
                <c:pt idx="0">
                  <c:v>Заявка 1</c:v>
                </c:pt>
                <c:pt idx="1">
                  <c:v>Заявка 2</c:v>
                </c:pt>
                <c:pt idx="2">
                  <c:v>Заявка 3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50-8643-A042-9831B5F62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6"/>
          <c:order val="6"/>
          <c:tx>
            <c:strRef>
              <c:f>Лист1!$J$1</c:f>
              <c:strCache>
                <c:ptCount val="1"/>
                <c:pt idx="0">
                  <c:v>Целевой уровень</c:v>
                </c:pt>
              </c:strCache>
            </c:strRef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5633220705634859E-2"/>
                  <c:y val="-2.64945452211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C-4C56-81F3-5E63407D0587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ysClr val="windowText" lastClr="000000"/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Лист1!$I$2:$I$4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A50-8643-A042-9831B5F62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рб.дн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06548283543944"/>
          <c:y val="0.20824658901108437"/>
          <c:w val="0.31437308049159263"/>
          <c:h val="0.65177119802173489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198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закупки товаров, работ и услуг для нужд ФГБОУ ВО «</a:t>
            </a:r>
            <a:r>
              <a:rPr lang="ru-RU" sz="18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СахГУ</a:t>
            </a: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Чернова Валерия Евгеньевна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проектного офиса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ФГБОУ ВО "СахГУ"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 рб.дн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Создать шаблон заявки на закупку с определенными требованиями, закрепленный в утвержденном локальном документе университета.
2. Выстроить процесс совместной работы контрактной службы, ПФУ, проектного офиса.
3. Утвердить сроки подготовки документов к заявке на закупку в соответствии с видами документов.
4. Выстроить процесс электронного согласования заявки с согласовантами.
5. Определить перечень должностных лиц для согласования.
6. Сделать проектный офис - единым окном по работе с документами.
7. Ознакомить с алгоритмом участников закупки в рамках программы развития.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ответственным лицом потребностей, что необходимо закупить в рамках программы развития. Инициация закупки товаров, работ,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Ответственное лицо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формы заявки на закупку, сбор пакета документов.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1,2,3,8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Проектный офис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Электронное согласовывание заявки на наличие финансов, целесообразность, аффилированность контрагентов.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1,2,3,4,5,7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планово-финансового управления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Электронное согласование заявки на корректность формулировки предмета закупки, наличие финансов для данной закупки.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рб.дн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Контрактная служба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Прием заявки на закупку с пакетом документов: проверка на полноту и правильность заявки с документами.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Заявка на закупку подписана ректором университета.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83255"/>
              </p:ext>
            </p:extLst>
          </p:nvPr>
        </p:nvGraphicFramePr>
        <p:xfrm>
          <a:off x="361950" y="1438275"/>
          <a:ext cx="9705975" cy="10058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Срок согласования заявки на закупку в рамках программы развития "Приоритет-2030"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 рабочих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 рабочих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 рабочих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362" y="4283893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Самардак Александр Сергеевич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Ректор ФГБОУ ВО "СахГУ"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Чернова Валерия Евгеньевна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проектного офиса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Гигант Василина Васильевна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специалист планового отдела ПФУ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Ершова Елена Рафиковна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контрактной службы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Самохина Нина Александровна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контрактной службы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Ти Андрей Сухович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экономист экономического отдела ПФУ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61C06608-0124-6C41-98C3-9013DD39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4234C-ED60-814C-8D1C-A89869320739}"/>
              </a:ext>
            </a:extLst>
          </p:cNvPr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728FF-21D1-DF46-8581-C18B8D100F3D}"/>
              </a:ext>
            </a:extLst>
          </p:cNvPr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67610-1D7A-5C4D-8556-9540B09B5EBC}"/>
              </a:ext>
            </a:extLst>
          </p:cNvPr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95355-7C20-2544-B0C2-557E0C116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50" y="838194"/>
            <a:ext cx="5429619" cy="67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61C06608-0124-6C41-98C3-9013DD39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4234C-ED60-814C-8D1C-A89869320739}"/>
              </a:ext>
            </a:extLst>
          </p:cNvPr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728FF-21D1-DF46-8581-C18B8D100F3D}"/>
              </a:ext>
            </a:extLst>
          </p:cNvPr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</a:t>
            </a:r>
            <a:r>
              <a:rPr lang="ru-RU" sz="2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ЦЕЛЕВОГО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СОСТОЯНИЯ ПРОЦЕССА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67610-1D7A-5C4D-8556-9540B09B5EBC}"/>
              </a:ext>
            </a:extLst>
          </p:cNvPr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19D4AF-4FF3-A440-9660-ADD71FA2C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49327"/>
          <a:stretch/>
        </p:blipFill>
        <p:spPr>
          <a:xfrm>
            <a:off x="170056" y="1691605"/>
            <a:ext cx="10521757" cy="51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09528"/>
              </p:ext>
            </p:extLst>
          </p:nvPr>
        </p:nvGraphicFramePr>
        <p:xfrm>
          <a:off x="361950" y="1438275"/>
          <a:ext cx="10086975" cy="38100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Создать шаблон заявки с определенными требованиями, закрепленный в утвержденном нормативном локальном документе университета.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Разработана и утверждена форма для заявки на закупку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совместной работы контрактной службы, ПФУ, проектного офиса.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Выстроен процесс работы между подразделениями.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Утвердить сроки подготовки документов к заявке на закупку в соответствии с видами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Сроки определены и утверждены.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электронного согласования заявки с согласовантами.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 процесс электронного согласования.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Определить перечень должностных лиц для согласования.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сроки согласования.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Сделать проектный офис - единым окном по работе с документами.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 риск утери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Ознакомить с алгоритмом участников закупки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сроки.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Создать шаблон заявки с определенными требованиями, закрепленный в утвержденном нормативном локальном документе университета.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Разработана и утверждена форма для заявки на закупку в рамках программы развития.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763" y="26277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42" y="3001957"/>
            <a:ext cx="3168352" cy="44781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8337" y="26277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6A10F3-1073-6F4F-8626-6D5D96FB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0" y="2983862"/>
            <a:ext cx="3672408" cy="4496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Выстроить процесс совместной работы контрактной службы, ПФУ, проектного офиса.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Выстроен процесс работы между подразделениями.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345" y="221552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5951" y="2502056"/>
            <a:ext cx="1889448" cy="464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Запрос от инициатора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3150" y="3287444"/>
            <a:ext cx="2575049" cy="7404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Проектный офис определяет направление запроса</a:t>
            </a:r>
          </a:p>
        </p:txBody>
      </p:sp>
      <p:cxnSp>
        <p:nvCxnSpPr>
          <p:cNvPr id="11" name="Прямая со стрелкой 10"/>
          <p:cNvCxnSpPr>
            <a:stCxn id="8" idx="2"/>
            <a:endCxn id="9" idx="0"/>
          </p:cNvCxnSpPr>
          <p:nvPr/>
        </p:nvCxnSpPr>
        <p:spPr>
          <a:xfrm>
            <a:off x="5400675" y="2966102"/>
            <a:ext cx="0" cy="32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59592" y="4537546"/>
            <a:ext cx="2321505" cy="936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Отработка запроса с контрактной службой</a:t>
            </a: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 flipH="1">
            <a:off x="2520345" y="4027859"/>
            <a:ext cx="2880330" cy="509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>
            <a:off x="5400675" y="4027859"/>
            <a:ext cx="2753543" cy="511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93978" y="4547206"/>
            <a:ext cx="3960439" cy="92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Отработка запроса с ПФУ, материальным отделом и иными подразделениями, работающими в части решения бухгалтерских вопросов</a:t>
            </a:r>
          </a:p>
        </p:txBody>
      </p:sp>
      <p:cxnSp>
        <p:nvCxnSpPr>
          <p:cNvPr id="29" name="Прямая со стрелкой 28"/>
          <p:cNvCxnSpPr>
            <a:stCxn id="14" idx="2"/>
          </p:cNvCxnSpPr>
          <p:nvPr/>
        </p:nvCxnSpPr>
        <p:spPr>
          <a:xfrm>
            <a:off x="2520345" y="5473649"/>
            <a:ext cx="3041584" cy="321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561929" y="5473649"/>
            <a:ext cx="2629176" cy="32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274404" y="5846252"/>
            <a:ext cx="2575049" cy="7404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Проектный офис аккумулирует ответ на запрос</a:t>
            </a:r>
          </a:p>
        </p:txBody>
      </p:sp>
      <p:cxnSp>
        <p:nvCxnSpPr>
          <p:cNvPr id="47" name="Прямая со стрелкой 46"/>
          <p:cNvCxnSpPr>
            <a:stCxn id="35" idx="2"/>
          </p:cNvCxnSpPr>
          <p:nvPr/>
        </p:nvCxnSpPr>
        <p:spPr>
          <a:xfrm flipH="1">
            <a:off x="5561928" y="6586667"/>
            <a:ext cx="1" cy="36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269537" y="6948926"/>
            <a:ext cx="2579916" cy="464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Инициатор получает ответ на запрос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Утвердить сроки подготовки документов к заявке на закупку в соответствии с видами документов.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Сроки определены и утверждены.
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32" y="2565433"/>
            <a:ext cx="5373042" cy="4814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20345" y="221552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3623" y="-1424066"/>
            <a:ext cx="7587540" cy="104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Выстроить процесс электронного согласования заявки с </a:t>
            </a:r>
            <a:r>
              <a:rPr lang="ru-RU" sz="14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согласовантами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 процесс электронного согласования.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0345" y="221552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8" y="2651227"/>
            <a:ext cx="8496944" cy="4776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581775"/>
          <a:chOff x="361950" y="180975"/>
          <a:chExt cx="10439400" cy="658177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5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Определить перечень должностных лиц для согласования.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сроки согласования.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9602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74" y="2773635"/>
            <a:ext cx="7704856" cy="46134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6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Сделать проектный офис - единым окном по работе с документами.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 риск утери документов.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25" y="2225074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6825" y="2550727"/>
            <a:ext cx="2708373" cy="4813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806447-3490-B947-A5FB-5FD34B1BA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49" y="3419797"/>
            <a:ext cx="5892653" cy="33123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7 /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Ознакомить с алгоритмом участников закупки в рамках программы развития.
</a:t>
            </a:r>
            <a:r>
              <a:rPr lang="ru-RU" sz="14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сроки.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25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0" y="2761592"/>
            <a:ext cx="3372399" cy="45007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9A2028-0D8C-E74D-BACF-AC7B8F054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2" y="3449447"/>
            <a:ext cx="6904067" cy="3254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38950"/>
          <a:chOff x="361950" y="180975"/>
          <a:chExt cx="10439400" cy="683895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СТАНДАРТЫ И НОРМАТИВЫ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259557"/>
            <a:ext cx="4188678" cy="5868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7" y="1259558"/>
            <a:ext cx="4279923" cy="5868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8909" y="3867150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909" y="1038226"/>
            <a:ext cx="5281765" cy="2705099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just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Ректор ФГБОУ ВО "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СахГУ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"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Структурные подразделения ФГБОУ ВО "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СахГУ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": департамент правового обеспечения и государственных закупок,  проектный офис, планово-финансовое управление, управление бухгалтерского учета и финансового контроля - в части организации закупочной деятельности в рамках программы развития; университет - любое подразделение, от которого инициируется заявка на закупку в рамках программы развития.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инициации, оформления и запуска заявки на закупку в рамках гранта программы развития "Приоритет-2030" до подписания заявки на закупку ректором университета. 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Самардак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Александр Сергеевич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Ректор ФГБОУ ВО "</a:t>
            </a:r>
            <a:r>
              <a:rPr lang="ru-RU" sz="900" u="none" spc="0" dirty="0" err="1">
                <a:solidFill>
                  <a:srgbClr val="777777">
                    <a:alpha val="100000"/>
                  </a:srgbClr>
                </a:solidFill>
                <a:latin typeface="Scada"/>
              </a:rPr>
              <a:t>СахГУ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"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Чернова Валерия Евгеньевна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Специалист проектного офиса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Гигант Василина Васильевна; Ершова Елена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Рафиковна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; Самохина Нина Александровна;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Ти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Андрей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Сухович</a:t>
            </a: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алгоритма согласования закупки в университете в рамках программы развития, приводящий к утере документов на стадии согласования, а также к временным потерям.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Риск срыва процедуры закупки в университете, что приводит к потере репутации университета перед поставщиками в части оплаты договоров.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367" y="4067869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1534" y="3923853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3996"/>
              </p:ext>
            </p:extLst>
          </p:nvPr>
        </p:nvGraphicFramePr>
        <p:xfrm>
          <a:off x="330367" y="4545382"/>
          <a:ext cx="4686300" cy="56388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Срок согласования заявки на закупку в рамках программы развития "Приоритет-2030"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 рабочих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 рабочих дней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14708"/>
              </p:ext>
            </p:extLst>
          </p:nvPr>
        </p:nvGraphicFramePr>
        <p:xfrm>
          <a:off x="5581650" y="4264421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21.11.2024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21.11.2024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2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40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утвержденной формы
2. Отсутствие точного перечня необходимых документов в рамках закупки
3. Отсутствие алгоритма подготовки документов
4. Отсутствие знаний у ответственного по корректному наименованию предмета закупки, учитывая особенности ведения учета в бюджетном учреждении
5. Отсутствие коммуникаций между ответственным и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согласовантами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6. Потеря времени на передвижение между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согласовантами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7. Утеря документов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ответственным лицом (ответственный) потребностей, что необходимо закупить в рамках программы развития. Инициация закупки товаров, работ,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Ответственный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формы заявки на закупку на бумаге, сбор пакета документов.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Помощник ректора по финансовым вопросам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Согласовывание заявки на наличие финансов для данной закупки.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3962400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1,5,6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проектного офиса, проректор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заявки на закупку на целесообразность.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6019800" y="1266825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1,2,4,5,6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планово-финансового управления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заявки на корректность формулировки предмета закупки, наличие финансов для данной закупки.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0" name="TextBox 79"/>
          <p:cNvSpPr txBox="1"/>
          <p:nvPr/>
        </p:nvSpPr>
        <p:spPr>
          <a:xfrm>
            <a:off x="42862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бухгалтер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заявки на корректность формулировки предмета закупки.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220027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8" name="TextBox 97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2,4,5,6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0" name="TextBox 99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4" name="TextBox 10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рб.дн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Контрактная служба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Прием заявки на закупку с пакетом документов: проверка на полноту и правильность заявки с документами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9" name="TextBox 10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3962400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3" name="TextBox 112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5" name="TextBox 114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рб.дн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9" name="TextBox 118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21" name="TextBox 120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Заявка на закупку подписана ректором университета.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3750588"/>
              </p:ext>
            </p:extLst>
          </p:nvPr>
        </p:nvGraphicFramePr>
        <p:xfrm>
          <a:off x="252103" y="764905"/>
          <a:ext cx="10297144" cy="660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26768"/>
              </p:ext>
            </p:extLst>
          </p:nvPr>
        </p:nvGraphicFramePr>
        <p:xfrm>
          <a:off x="361950" y="1438275"/>
          <a:ext cx="9944100" cy="499872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утвержденной формы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связи с получением средств гранта "Приоритет-2030" в 2023 году закупка в рамках программы развития является новым видом деятельности для университета.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Создать шаблон заявки с определенными требованиями, закрепленный в утвержденном нормативном локальном документе университета.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точного перечня необходимых документов в рамках закупки.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Отсутствует взаимодействие между подразделениями, а также с ответственным по закупке.
Не выстроена система закупочной деятельности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совместной работы контрактной службы, ПФУ, проектного офиса.
Ознакомить с алгоритмом участников закупки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алгоритма подготовки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выстроен и не утвержден процесс закупки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Утвердить сроки подготовки документов к заявке на закупку в соответствии с видами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знаний у ответственного по корректному наименованию предмета закупки, учитывая особенности ведения учета в бюджетном учреждении.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Отсутствует взаимодействие ответственного с ПФУ и контрактной службой в части проработки наименования предмета закупки.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электронного согласования заявки с согласовантами.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коммуникаций между ответственным и </a:t>
                      </a: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согласовантами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выстроен и не утвержден процесс закупки в рамках программы развития.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Определить перечень должностных лиц для согласования.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Потеря времени на передвижение между согласовантами.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Необходимые согласованты находятся в разных зданиях.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Централизованно собирать пакеты документов с заявкой на закупку в проектном офисе для дальнейшей работы.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Утеря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единого окна для работы с документами в рамках закупки.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Сделать проектный офис - единым окном - по работе с документами.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рб.дн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Создать шаблон заявки с определенными требованиями, закрепленный в утвержденном нормативном локальном документе университета.
2. Выстроить процесс совместной работы контрактной службы, ПФУ, проектного офиса.
3. Утвердить сроки подготовки документов к заявке на закупку в соответствии с видами документов.
4. Выстроить процесс электронного согласования заявки с согласовантами.
5. Определить перечень должностных лиц для согласования.
6. Сделать проектный офис - единым окном по работе с документами.
7. Ознакомить с алгоритмом участников закупки в рамках программы развития.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ответственным лицом потребностей, что необходимо закупить в рамках программы развития. Инициация закупки товаров, работ,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Ответственное лицо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формы заявки на закупку, сбор пакета документов.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1,2,3,8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Проектный офис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Электронное согласовывание заявки на наличие финансов, целесообразность, аффилированность контрагентов.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рб.дн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рб.дн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планово-финансового управления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Электронное согласование заявки на корректность формулировки предмета закупки, наличие финансов для данной закупки.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рб.дн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рб.дн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Контрактная служба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Прием заявки на закупку с пакетом документов: проверка на полноту и правильность заявки с документами.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1,2,3,4,5,6,7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рб.дн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Заявка на закупку подписана ректором университета.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93091"/>
              </p:ext>
            </p:extLst>
          </p:nvPr>
        </p:nvGraphicFramePr>
        <p:xfrm>
          <a:off x="449362" y="1259557"/>
          <a:ext cx="9715500" cy="58445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5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Создать шаблон заявки с определенными требованиями, закрепленный в утвержденном нормативном локальном документе университета.
(Ответственный: ведущий специалист планового отдела ПФУ)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совместной работы контрактной службы, ПФУ, проектного офиса.
(Ответственный: специалист проектного офиса – руководитель проекта)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Утвердить сроки подготовки документов к заявке на закупку в соответствии с видами документов.
(Ответственный: руководитель контрактной службы)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Определить перечень должностных лиц для согласования.
(Ответственный: ведущий экономист экономического отдела ПФУ 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Выстроить процесс электронного согласования заявки с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согласовантами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.
(Ответственный: главный специалист контрактной службы)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Сделать проектный офис - единым окном по работе с документами.
(Ответственный: специалист проектного офиса – руководитель проекта)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Ознакомить с алгоритмом участников закупки в рамках программы развития.
(Ответственный: специалист проектного офиса – руководитель проекта)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6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392343"/>
              </p:ext>
            </p:extLst>
          </p:nvPr>
        </p:nvGraphicFramePr>
        <p:xfrm>
          <a:off x="361950" y="1187549"/>
          <a:ext cx="10077450" cy="601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1408</Words>
  <Application>Microsoft Office PowerPoint</Application>
  <PresentationFormat>Произвольный</PresentationFormat>
  <Paragraphs>389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Scada</vt:lpstr>
      <vt:lpstr>Theme92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Лифанова Инна Викторовна</cp:lastModifiedBy>
  <cp:revision>54</cp:revision>
  <dcterms:created xsi:type="dcterms:W3CDTF">2024-11-19T08:06:40Z</dcterms:created>
  <dcterms:modified xsi:type="dcterms:W3CDTF">2025-05-30T03:08:03Z</dcterms:modified>
  <cp:category/>
</cp:coreProperties>
</file>