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0691813" cy="7559675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20" autoAdjust="0"/>
    <p:restoredTop sz="94660"/>
  </p:normalViewPr>
  <p:slideViewPr>
    <p:cSldViewPr>
      <p:cViewPr varScale="1">
        <p:scale>
          <a:sx n="75" d="100"/>
          <a:sy n="75" d="100"/>
        </p:scale>
        <p:origin x="13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lvl="0" indent="0" algn="l" fontAlgn="base">
              <a:defRPr/>
            </a:pPr>
            <a:r>
              <a:rPr lang="en-US" sz="1800" b="0" i="0" u="none" strike="noStrike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endParaRPr lang="en-US" dirty="0"/>
          </a:p>
        </c:rich>
      </c:tx>
      <c:layout>
        <c:manualLayout>
          <c:xMode val="edge"/>
          <c:yMode val="edge"/>
          <c:x val="0.01"/>
          <c:y val="0.01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Согласование заявки на подбор персонала._x000d_
Не указан уровень заработной платы и источник финансирования. _x000d_
Не указаны корректно данные (название должности)</c:v>
          </c:tx>
          <c:spPr>
            <a:solidFill>
              <a:srgbClr val="FF9966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Наблюдение, 10.06.2024</c:v>
              </c:pt>
              <c:pt idx="1">
                <c:v>Наблюдение, 19.06.2024</c:v>
              </c:pt>
              <c:pt idx="2">
                <c:v>Наблюдение, 12.07.2024</c:v>
              </c:pt>
            </c:strLit>
          </c:cat>
          <c:val>
            <c:numLit>
              <c:formatCode>General</c:formatCode>
              <c:ptCount val="3"/>
              <c:pt idx="0">
                <c:v>16</c:v>
              </c:pt>
              <c:pt idx="1">
                <c:v>24</c:v>
              </c:pt>
              <c:pt idx="2">
                <c:v>16</c:v>
              </c:pt>
            </c:numLit>
          </c:val>
          <c:extLst>
            <c:ext xmlns:c16="http://schemas.microsoft.com/office/drawing/2014/chart" uri="{C3380CC4-5D6E-409C-BE32-E72D297353CC}">
              <c16:uniqueId val="{00000000-2DE3-4C13-AE3E-62C08D3C6626}"/>
            </c:ext>
          </c:extLst>
        </c:ser>
        <c:ser>
          <c:idx val="1"/>
          <c:order val="1"/>
          <c:tx>
            <c:v>Согласование в заявке уровня заработной платы по должности и источника финансирования._x000d_
</c:v>
          </c:tx>
          <c:spPr>
            <a:solidFill>
              <a:srgbClr val="99CCFF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Наблюдение, 10.06.2024</c:v>
              </c:pt>
              <c:pt idx="1">
                <c:v>Наблюдение, 19.06.2024</c:v>
              </c:pt>
              <c:pt idx="2">
                <c:v>Наблюдение, 12.07.2024</c:v>
              </c:pt>
            </c:strLit>
          </c:cat>
          <c:val>
            <c:numLit>
              <c:formatCode>General</c:formatCode>
              <c:ptCount val="3"/>
              <c:pt idx="0">
                <c:v>16</c:v>
              </c:pt>
              <c:pt idx="1">
                <c:v>16</c:v>
              </c:pt>
              <c:pt idx="2">
                <c:v>8</c:v>
              </c:pt>
            </c:numLit>
          </c:val>
          <c:extLst>
            <c:ext xmlns:c16="http://schemas.microsoft.com/office/drawing/2014/chart" uri="{C3380CC4-5D6E-409C-BE32-E72D297353CC}">
              <c16:uniqueId val="{00000001-2DE3-4C13-AE3E-62C08D3C6626}"/>
            </c:ext>
          </c:extLst>
        </c:ser>
        <c:ser>
          <c:idx val="2"/>
          <c:order val="2"/>
          <c:tx>
            <c:v>Не принимается заявка на подбор персонала из-за необходимости корректировки должностной инструкции</c:v>
          </c:tx>
          <c:spPr>
            <a:solidFill>
              <a:srgbClr val="669966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Наблюдение, 10.06.2024</c:v>
              </c:pt>
              <c:pt idx="1">
                <c:v>Наблюдение, 19.06.2024</c:v>
              </c:pt>
              <c:pt idx="2">
                <c:v>Наблюдение, 12.07.2024</c:v>
              </c:pt>
            </c:strLit>
          </c:cat>
          <c:val>
            <c:numLit>
              <c:formatCode>General</c:formatCode>
              <c:ptCount val="3"/>
              <c:pt idx="0">
                <c:v>8</c:v>
              </c:pt>
              <c:pt idx="1">
                <c:v>16</c:v>
              </c:pt>
              <c:pt idx="2">
                <c:v>24</c:v>
              </c:pt>
            </c:numLit>
          </c:val>
          <c:extLst>
            <c:ext xmlns:c16="http://schemas.microsoft.com/office/drawing/2014/chart" uri="{C3380CC4-5D6E-409C-BE32-E72D297353CC}">
              <c16:uniqueId val="{00000002-2DE3-4C13-AE3E-62C08D3C6626}"/>
            </c:ext>
          </c:extLst>
        </c:ser>
        <c:ser>
          <c:idx val="3"/>
          <c:order val="3"/>
          <c:tx>
            <c:v>Длительность переходов между этапами</c:v>
          </c:tx>
          <c:spPr>
            <a:solidFill>
              <a:srgbClr val="CCCC99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Наблюдение, 10.06.2024</c:v>
              </c:pt>
              <c:pt idx="1">
                <c:v>Наблюдение, 19.06.2024</c:v>
              </c:pt>
              <c:pt idx="2">
                <c:v>Наблюдение, 12.07.2024</c:v>
              </c:pt>
            </c:strLit>
          </c:cat>
          <c:val>
            <c:numLit>
              <c:formatCode>General</c:formatCode>
              <c:ptCount val="3"/>
              <c:pt idx="0">
                <c:v>60</c:v>
              </c:pt>
              <c:pt idx="1">
                <c:v>65</c:v>
              </c:pt>
              <c:pt idx="2">
                <c:v>36</c:v>
              </c:pt>
            </c:numLit>
          </c:val>
          <c:extLst>
            <c:ext xmlns:c16="http://schemas.microsoft.com/office/drawing/2014/chart" uri="{C3380CC4-5D6E-409C-BE32-E72D297353CC}">
              <c16:uniqueId val="{00000003-2DE3-4C13-AE3E-62C08D3C66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743552"/>
        <c:axId val="52749440"/>
        <c:extLst/>
      </c:barChart>
      <c:lineChart>
        <c:grouping val="stacked"/>
        <c:varyColors val="0"/>
        <c:ser>
          <c:idx val="4"/>
          <c:order val="4"/>
          <c:tx>
            <c:v> </c:v>
          </c:tx>
          <c:spPr>
            <a:ln w="12700"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Наблюдение, 10.06.2024</c:v>
              </c:pt>
              <c:pt idx="1">
                <c:v>Наблюдение, 19.06.2024</c:v>
              </c:pt>
              <c:pt idx="2">
                <c:v>Наблюдение, 12.07.2024</c:v>
              </c:pt>
            </c:strLit>
          </c:cat>
          <c:val>
            <c:numLit>
              <c:formatCode>General</c:formatCode>
              <c:ptCount val="3"/>
              <c:pt idx="0">
                <c:v>100</c:v>
              </c:pt>
              <c:pt idx="1">
                <c:v>121</c:v>
              </c:pt>
              <c:pt idx="2">
                <c:v>84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4-2DE3-4C13-AE3E-62C08D3C66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43552"/>
        <c:axId val="52749440"/>
      </c:lineChart>
      <c:lineChart>
        <c:grouping val="stacked"/>
        <c:varyColors val="0"/>
        <c:ser>
          <c:idx val="5"/>
          <c:order val="5"/>
          <c:tx>
            <c:v>Целевой уровень</c:v>
          </c:tx>
          <c:spPr>
            <a:ln w="38100">
              <a:solidFill>
                <a:srgbClr val="800000">
                  <a:alpha val="100000"/>
                </a:srgbClr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3"/>
              <c:pt idx="0">
                <c:v>0</c:v>
              </c:pt>
              <c:pt idx="1">
                <c:v>1</c:v>
              </c:pt>
              <c:pt idx="2">
                <c:v>2</c:v>
              </c:pt>
            </c:numLit>
          </c:cat>
          <c:val>
            <c:numLit>
              <c:formatCode>General</c:formatCode>
              <c:ptCount val="3"/>
              <c:pt idx="0">
                <c:v>9</c:v>
              </c:pt>
              <c:pt idx="1">
                <c:v>9</c:v>
              </c:pt>
              <c:pt idx="2">
                <c:v>9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5-2DE3-4C13-AE3E-62C08D3C66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43552"/>
        <c:axId val="52749440"/>
      </c:lineChart>
      <c:catAx>
        <c:axId val="52743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Наблюдение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12700">
            <a:noFill/>
          </a:ln>
        </c:spPr>
        <c:crossAx val="52749440"/>
        <c:crosses val="autoZero"/>
        <c:auto val="0"/>
        <c:lblAlgn val="ctr"/>
        <c:lblOffset val="100"/>
        <c:noMultiLvlLbl val="0"/>
      </c:catAx>
      <c:valAx>
        <c:axId val="52749440"/>
        <c:scaling>
          <c:orientation val="minMax"/>
        </c:scaling>
        <c:delete val="0"/>
        <c:axPos val="l"/>
        <c:majorGridlines>
          <c:spPr>
            <a:ln w="12700">
              <a:solidFill>
                <a:srgbClr val="DDDDDD">
                  <a:alpha val="10000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Время, ч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12700">
            <a:noFill/>
          </a:ln>
        </c:spPr>
        <c:crossAx val="52743552"/>
        <c:crosses val="autoZero"/>
        <c:crossBetween val="between"/>
      </c:valAx>
    </c:plotArea>
    <c:legend>
      <c:legendPos val="r"/>
      <c:overlay val="0"/>
      <c:spPr>
        <a:noFill/>
        <a:ln w="12700" cap="flat" cmpd="sng" algn="ctr">
          <a:solidFill>
            <a:srgbClr val="000000">
              <a:alpha val="100000"/>
            </a:srgbClr>
          </a:solidFill>
          <a:prstDash val="solid"/>
          <a:round/>
          <a:headEnd type="none" w="med" len="med"/>
          <a:tailEnd type="none" w="med" len="med"/>
        </a:ln>
      </c:spPr>
      <c:txPr>
        <a:bodyPr/>
        <a:lstStyle/>
        <a:p>
          <a:pPr marL="0" marR="0" lvl="0" indent="0" algn="l" fontAlgn="base">
            <a:defRPr sz="1000" b="0" i="0" u="none" strike="noStrike">
              <a:solidFill>
                <a:srgbClr val="000000">
                  <a:alpha val="100000"/>
                </a:srgbClr>
              </a:solidFill>
              <a:latin typeface="Calibri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12700" cap="flat" cmpd="sng" algn="ctr">
      <a:solidFill>
        <a:srgbClr val="000000">
          <a:alpha val="100000"/>
        </a:srgbClr>
      </a:solidFill>
      <a:prstDash val="solid"/>
      <a:round/>
      <a:headEnd type="none" w="med" len="med"/>
      <a:tailEnd type="none" w="med" len="med"/>
    </a:ln>
  </c:spPr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 marL="0" marR="0" lvl="0" indent="0" algn="l" fontAlgn="base">
              <a:defRPr/>
            </a:pPr>
            <a:r>
              <a:rPr lang="en-US" sz="1800" b="0" i="0" u="none" strike="noStrike" dirty="0">
                <a:solidFill>
                  <a:srgbClr val="000000">
                    <a:alpha val="100000"/>
                  </a:srgbClr>
                </a:solidFill>
                <a:latin typeface="Calibri"/>
              </a:rPr>
              <a:t> </a:t>
            </a:r>
            <a:endParaRPr lang="en-US" dirty="0"/>
          </a:p>
        </c:rich>
      </c:tx>
      <c:layout>
        <c:manualLayout>
          <c:xMode val="edge"/>
          <c:yMode val="edge"/>
          <c:x val="0.01"/>
          <c:y val="0.01"/>
        </c:manualLayout>
      </c:layout>
      <c:overlay val="0"/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v>Одновременное согласование через ЭДО</c:v>
          </c:tx>
          <c:spPr>
            <a:solidFill>
              <a:srgbClr val="FF9966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Наблюдение, 16.07.2024</c:v>
              </c:pt>
              <c:pt idx="1">
                <c:v>Наблюдение, 30.08.2024</c:v>
              </c:pt>
              <c:pt idx="2">
                <c:v>Наблюдение,08.10.2024</c:v>
              </c:pt>
            </c:strLit>
          </c:cat>
          <c:val>
            <c:numLit>
              <c:formatCode>General</c:formatCode>
              <c:ptCount val="3"/>
              <c:pt idx="0">
                <c:v>10</c:v>
              </c:pt>
              <c:pt idx="1">
                <c:v>8</c:v>
              </c:pt>
              <c:pt idx="2">
                <c:v>7</c:v>
              </c:pt>
            </c:numLit>
          </c:val>
          <c:extLst>
            <c:ext xmlns:c16="http://schemas.microsoft.com/office/drawing/2014/chart" uri="{C3380CC4-5D6E-409C-BE32-E72D297353CC}">
              <c16:uniqueId val="{00000000-D559-4421-8B6E-0598C183B0D2}"/>
            </c:ext>
          </c:extLst>
        </c:ser>
        <c:ser>
          <c:idx val="1"/>
          <c:order val="1"/>
          <c:tx>
            <c:v>Длительность переходов между этапами</c:v>
          </c:tx>
          <c:spPr>
            <a:solidFill>
              <a:srgbClr val="99CCFF">
                <a:alpha val="100000"/>
              </a:srgb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Наблюдение, 16.07.2024</c:v>
              </c:pt>
              <c:pt idx="1">
                <c:v>Наблюдение, 30.08.2024</c:v>
              </c:pt>
              <c:pt idx="2">
                <c:v>Наблюдение,08.10.2024</c:v>
              </c:pt>
            </c:strLit>
          </c:cat>
          <c:val>
            <c:numLit>
              <c:formatCode>General</c:formatCode>
              <c:ptCount val="3"/>
              <c:pt idx="0">
                <c:v>5</c:v>
              </c:pt>
              <c:pt idx="1">
                <c:v>2</c:v>
              </c:pt>
              <c:pt idx="2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01-D559-4421-8B6E-0598C183B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52743552"/>
        <c:axId val="52749440"/>
        <c:extLst/>
      </c:barChart>
      <c:lineChart>
        <c:grouping val="stacked"/>
        <c:varyColors val="0"/>
        <c:ser>
          <c:idx val="2"/>
          <c:order val="2"/>
          <c:tx>
            <c:v> </c:v>
          </c:tx>
          <c:spPr>
            <a:ln w="12700">
              <a:noFill/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3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Lit>
              <c:ptCount val="3"/>
              <c:pt idx="0">
                <c:v>Наблюдение, 16.07.2024</c:v>
              </c:pt>
              <c:pt idx="1">
                <c:v>Наблюдение, 30.08.2024</c:v>
              </c:pt>
              <c:pt idx="2">
                <c:v>Наблюдение,08.10.2024</c:v>
              </c:pt>
            </c:strLit>
          </c:cat>
          <c:val>
            <c:numLit>
              <c:formatCode>General</c:formatCode>
              <c:ptCount val="3"/>
              <c:pt idx="0">
                <c:v>15</c:v>
              </c:pt>
              <c:pt idx="1">
                <c:v>10</c:v>
              </c:pt>
              <c:pt idx="2">
                <c:v>8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2-D559-4421-8B6E-0598C183B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43552"/>
        <c:axId val="52749440"/>
      </c:lineChart>
      <c:lineChart>
        <c:grouping val="stacked"/>
        <c:varyColors val="0"/>
        <c:ser>
          <c:idx val="3"/>
          <c:order val="3"/>
          <c:tx>
            <c:v>Целевой уровень</c:v>
          </c:tx>
          <c:spPr>
            <a:ln w="38100">
              <a:solidFill>
                <a:srgbClr val="800000">
                  <a:alpha val="100000"/>
                </a:srgbClr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Lit>
              <c:formatCode>General</c:formatCode>
              <c:ptCount val="3"/>
              <c:pt idx="0">
                <c:v>0</c:v>
              </c:pt>
              <c:pt idx="1">
                <c:v>1</c:v>
              </c:pt>
              <c:pt idx="2">
                <c:v>2</c:v>
              </c:pt>
            </c:numLit>
          </c:cat>
          <c:val>
            <c:numLit>
              <c:formatCode>General</c:formatCode>
              <c:ptCount val="3"/>
              <c:pt idx="0">
                <c:v>9</c:v>
              </c:pt>
              <c:pt idx="1">
                <c:v>9</c:v>
              </c:pt>
              <c:pt idx="2">
                <c:v>9</c:v>
              </c:pt>
            </c:numLit>
          </c:val>
          <c:smooth val="0"/>
          <c:extLst>
            <c:ext xmlns:c16="http://schemas.microsoft.com/office/drawing/2014/chart" uri="{C3380CC4-5D6E-409C-BE32-E72D297353CC}">
              <c16:uniqueId val="{00000003-D559-4421-8B6E-0598C183B0D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2743552"/>
        <c:axId val="52749440"/>
      </c:lineChart>
      <c:catAx>
        <c:axId val="527435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0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Наблюдение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12700">
            <a:noFill/>
          </a:ln>
        </c:spPr>
        <c:crossAx val="52749440"/>
        <c:crosses val="autoZero"/>
        <c:auto val="0"/>
        <c:lblAlgn val="ctr"/>
        <c:lblOffset val="100"/>
        <c:noMultiLvlLbl val="0"/>
      </c:catAx>
      <c:valAx>
        <c:axId val="52749440"/>
        <c:scaling>
          <c:orientation val="minMax"/>
        </c:scaling>
        <c:delete val="0"/>
        <c:axPos val="l"/>
        <c:majorGridlines>
          <c:spPr>
            <a:ln w="12700">
              <a:solidFill>
                <a:srgbClr val="DDDDDD">
                  <a:alpha val="100000"/>
                </a:srgb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000" b="0" i="0" u="none" strike="noStrike">
                    <a:solidFill>
                      <a:srgbClr val="000000">
                        <a:alpha val="100000"/>
                      </a:srgbClr>
                    </a:solidFill>
                    <a:latin typeface="Calibri"/>
                  </a:defRPr>
                </a:pPr>
                <a:r>
                  <a:rPr lang="en-US" dirty="0"/>
                  <a:t>Время, ч</a:t>
                </a:r>
              </a:p>
            </c:rich>
          </c:tx>
          <c:overlay val="0"/>
        </c:title>
        <c:numFmt formatCode="General" sourceLinked="1"/>
        <c:majorTickMark val="none"/>
        <c:minorTickMark val="none"/>
        <c:tickLblPos val="nextTo"/>
        <c:spPr>
          <a:ln w="12700">
            <a:noFill/>
          </a:ln>
        </c:spPr>
        <c:crossAx val="52743552"/>
        <c:crosses val="autoZero"/>
        <c:crossBetween val="between"/>
      </c:valAx>
    </c:plotArea>
    <c:legend>
      <c:legendPos val="r"/>
      <c:overlay val="0"/>
      <c:spPr>
        <a:noFill/>
        <a:ln w="12700" cap="flat" cmpd="sng" algn="ctr">
          <a:solidFill>
            <a:srgbClr val="000000">
              <a:alpha val="100000"/>
            </a:srgbClr>
          </a:solidFill>
          <a:prstDash val="solid"/>
          <a:round/>
          <a:headEnd type="none" w="med" len="med"/>
          <a:tailEnd type="none" w="med" len="med"/>
        </a:ln>
      </c:spPr>
      <c:txPr>
        <a:bodyPr/>
        <a:lstStyle/>
        <a:p>
          <a:pPr marL="0" marR="0" lvl="0" indent="0" algn="l" fontAlgn="base">
            <a:defRPr sz="1000" b="0" i="0" u="none" strike="noStrike">
              <a:solidFill>
                <a:srgbClr val="000000">
                  <a:alpha val="100000"/>
                </a:srgbClr>
              </a:solidFill>
              <a:latin typeface="Calibri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12700" cap="flat" cmpd="sng" algn="ctr">
      <a:solidFill>
        <a:srgbClr val="000000">
          <a:alpha val="100000"/>
        </a:srgbClr>
      </a:solidFill>
      <a:prstDash val="solid"/>
      <a:round/>
      <a:headEnd type="none" w="med" len="med"/>
      <a:tailEnd type="none" w="med" len="med"/>
    </a:ln>
  </c:spPr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8097449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indent="-324900" algn="ctr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10448925" cy="7562850"/>
          <a:chOff x="0" y="0"/>
          <a:chExt cx="10448925" cy="7562850"/>
        </a:xfrm>
      </p:grpSpPr>
      <p:sp>
        <p:nvSpPr>
          <p:cNvPr id="9" name="TextBox 8"/>
          <p:cNvSpPr txBox="1"/>
          <p:nvPr/>
        </p:nvSpPr>
        <p:spPr>
          <a:xfrm>
            <a:off x="0" y="0"/>
            <a:ext cx="361950" cy="7562850"/>
          </a:xfrm>
          <a:prstGeom prst="rect">
            <a:avLst/>
          </a:prstGeom>
          <a:solidFill>
            <a:srgbClr val="CC9933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0"/>
            <a:ext cx="2524125" cy="7562850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0" y="361950"/>
            <a:ext cx="2000250" cy="1400175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3238500" y="2343150"/>
            <a:ext cx="720090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ctr" fontAlgn="b">
              <a:lnSpc>
                <a:spcPct val="100000"/>
              </a:lnSpc>
            </a:pPr>
            <a:r>
              <a:rPr lang="ru-RU" sz="16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Отчетная презентация проекта повышения эффективности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238500" y="2771775"/>
            <a:ext cx="7200900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" name="TextBox 5"/>
          <p:cNvSpPr txBox="1"/>
          <p:nvPr/>
        </p:nvSpPr>
        <p:spPr>
          <a:xfrm>
            <a:off x="3238500" y="2876550"/>
            <a:ext cx="7200900" cy="107632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8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Оптимизация процесса формирования заявки на подбор персонала от подразделений университета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24575" y="4324350"/>
            <a:ext cx="4324350" cy="26955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ДОКЛАДЧИК:
</a:t>
            </a:r>
            <a:r>
              <a:rPr lang="ru-RU" sz="16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Павленко Татьяна Николаевна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Директор департамента по управлению персоналом
</a:t>
            </a: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ОРГАНИЗАЦИЯ: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Федеральное государственное бюджетное образовательное учреждение высшего образования «САХАЛИНСКИЙ ГОСУДАРСТВЕННЫЙ УНИВЕРСИТЕТ»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38500" y="7019925"/>
            <a:ext cx="720090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noAutofit/>
          </a:bodyPr>
          <a:lstStyle/>
          <a:p>
            <a:pPr marL="0" marR="0" lvl="0" indent="0" algn="ctr" fontAlgn="b">
              <a:lnSpc>
                <a:spcPct val="100000"/>
              </a:lnSpc>
            </a:pPr>
            <a:r>
              <a:rPr lang="ru-RU" sz="1200" u="none" spc="0">
                <a:solidFill>
                  <a:srgbClr val="555555">
                    <a:alpha val="100000"/>
                  </a:srgbClr>
                </a:solidFill>
                <a:latin typeface="Scada"/>
              </a:rPr>
              <a:t>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7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РЕЗУЛЬТАТЫ ПРОЕКТА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61950" y="143827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36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8765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пп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Показатель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База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Цель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Факт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Комментарий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Количество возвратов к уточнению информации, раз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выполнено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Время от создания заявки до поступления в работу, час.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100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8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7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выполнено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723900" y="4324350"/>
            <a:ext cx="9001125" cy="2876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Решение: 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Закрыть проект
</a:t>
            </a: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Комментарии к решению: 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
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3600450"/>
          <a:chOff x="361950" y="180975"/>
          <a:chExt cx="10439400" cy="3600450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3238500"/>
            <a:ext cx="1007745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ctr" fontAlgn="b">
              <a:lnSpc>
                <a:spcPct val="100000"/>
              </a:lnSpc>
            </a:pPr>
            <a:r>
              <a:rPr lang="ru-RU" sz="40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ПРИЛОЖЕНИЯ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5905500"/>
          <a:chOff x="361950" y="180975"/>
          <a:chExt cx="10439400" cy="5905500"/>
        </a:xfrm>
      </p:grpSpPr>
      <p:pic>
        <p:nvPicPr>
          <p:cNvPr id="18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КОМАНДА ПРОЕКТА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432435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l" fontAlgn="b">
              <a:lnSpc>
                <a:spcPct val="100000"/>
              </a:lnSpc>
            </a:pPr>
            <a:r>
              <a:rPr lang="ru-RU" sz="12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ВЛАДЕЛЕЦ ПРОЦЕССА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361950" y="1514475"/>
            <a:ext cx="4314825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361950" y="1619250"/>
            <a:ext cx="4324350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Павленко Татьяна Николевна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Директор депатамента по управлению персоналом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38725" y="1076325"/>
            <a:ext cx="432435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l" fontAlgn="b">
              <a:lnSpc>
                <a:spcPct val="100000"/>
              </a:lnSpc>
            </a:pPr>
            <a:r>
              <a:rPr lang="ru-RU" sz="12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РУКОВОДИТЕЛЬ ПРОЕКТА</a:t>
            </a: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038725" y="1514475"/>
            <a:ext cx="4324350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" name="TextBox 9"/>
          <p:cNvSpPr txBox="1"/>
          <p:nvPr/>
        </p:nvSpPr>
        <p:spPr>
          <a:xfrm>
            <a:off x="5038725" y="1619250"/>
            <a:ext cx="4324350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Павленко Татьяна Николевна
</a:t>
            </a:r>
            <a:r>
              <a:rPr lang="ru-RU" sz="12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Директор депатамента по управлению персоналом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950" y="2876550"/>
            <a:ext cx="1007745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l" fontAlgn="b">
              <a:lnSpc>
                <a:spcPct val="100000"/>
              </a:lnSpc>
            </a:pPr>
            <a:r>
              <a:rPr lang="ru-RU" sz="12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КОМАНДА ПРОЕКТА</a:t>
            </a: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361950" y="3314700"/>
            <a:ext cx="10077450" cy="0"/>
          </a:xfrm>
          <a:prstGeom prst="line">
            <a:avLst/>
          </a:prstGeom>
          <a:ln w="25400" cap="flat" cmpd="sng" algn="ctr">
            <a:solidFill>
              <a:srgbClr val="336699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" name="TextBox 12"/>
          <p:cNvSpPr txBox="1"/>
          <p:nvPr/>
        </p:nvSpPr>
        <p:spPr>
          <a:xfrm>
            <a:off x="361950" y="3600450"/>
            <a:ext cx="2162175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Емельянова Оксана Евгеньевна
</a:t>
            </a:r>
            <a:r>
              <a:rPr lang="ru-RU" sz="11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Начальник планово-финансового управления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76550" y="3600450"/>
            <a:ext cx="2162175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Мамедова Ольга Сергеевна
</a:t>
            </a:r>
            <a:r>
              <a:rPr lang="ru-RU" sz="11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Начальник отдела кадров департамента по управлению персоналом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0675" y="3600450"/>
            <a:ext cx="2162175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Павленко Татьяна Николаевна
</a:t>
            </a:r>
            <a:r>
              <a:rPr lang="ru-RU" sz="11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Директор департамента по управлению персоналом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915275" y="3600450"/>
            <a:ext cx="2162175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 fontScale="92500"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Черноливский Алексей Владимирович
</a:t>
            </a:r>
            <a:r>
              <a:rPr lang="ru-RU" sz="11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Директор департамента документационного и информационного обеспечения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61950" y="4933950"/>
            <a:ext cx="2162175" cy="9715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Яремко Игорь Феликсович
</a:t>
            </a:r>
            <a:r>
              <a:rPr lang="ru-RU" sz="11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Начальник отдела сопровождения информационных систем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1438275"/>
          <a:chOff x="361950" y="180975"/>
          <a:chExt cx="10439400" cy="1438275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МЕРОПРИЯТИЙ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61950" y="143827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5048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7910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91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n/n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Наименование мероприятия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Эффект от мероприятия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Разработать шаблон заявки на подбор персонала, который содержит всю необходимую информацию и при заполнении заказчик учитывает все требования к должности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Утверждено Положение о политике в области подбора персонала ФГБОУ ВО "СахГУ", приложение 1 шаблон заявки на подбор персонала.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Внедрение шаблона заявки на подбор персонала через 1С:ДО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Снижение затрат времени на подготовку документа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Одновременное согласование через ЭДО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Экономия времени на согласовании документа в 12,5 раз, или снижение на 92%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Внедрение электронной формы заявки на подбор персонала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Унификация процесса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5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Консультирование заказчиков на подбор персонала, как пользоваться электронной формой заявки на подбор персонала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Развитие у персонала навыков работы с ЭДО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6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Решение проблем у заказчиков с правами в электронном документообороте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Улучшение настроек ЭДО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r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7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Количество возвратов при согласовании заявки на подбор персонала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Количество возвратов -0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1 / 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Разработать шаблон заявки на подбор персонала, который содержит всю необходимую информацию и при заполнении заказчик учитывает все требования к должности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 Утверждено Положение о политике в области подбора персонала ФГБОУ ВО "СахГУ", приложение 1 шаблон заявки на подбор персонала. 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990000">
                    <a:alpha val="100000"/>
                  </a:srgbClr>
                </a:solidFill>
                <a:latin typeface="Scada"/>
              </a:rPr>
              <a:t>БЫЛО: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9225" y="3781425"/>
            <a:ext cx="256222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009900">
                    <a:alpha val="100000"/>
                  </a:srgbClr>
                </a:solidFill>
                <a:latin typeface="Scada"/>
              </a:rPr>
              <a:t>СТАЛО: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33452" t="16373" r="34215" b="4193"/>
          <a:stretch/>
        </p:blipFill>
        <p:spPr>
          <a:xfrm>
            <a:off x="5048958" y="3781425"/>
            <a:ext cx="2553895" cy="3526804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33452" t="13635" r="32675" b="6931"/>
          <a:stretch/>
        </p:blipFill>
        <p:spPr>
          <a:xfrm>
            <a:off x="7670499" y="3728093"/>
            <a:ext cx="2715967" cy="3580136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6934200"/>
          <a:chOff x="361950" y="180975"/>
          <a:chExt cx="10439400" cy="693420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2 / 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Внедрение шаблона заявки на подбор персонала через 1С:ДО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Снижение затрат времени на подготовку документа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990000">
                    <a:alpha val="100000"/>
                  </a:srgbClr>
                </a:solidFill>
                <a:latin typeface="Scada"/>
              </a:rPr>
              <a:t>БЫЛО: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3781425"/>
            <a:ext cx="4676775" cy="31527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009900">
                    <a:alpha val="100000"/>
                  </a:srgbClr>
                </a:solidFill>
                <a:latin typeface="Scada"/>
              </a:rPr>
              <a:t>СТАЛО: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650" y="3781425"/>
            <a:ext cx="4676775" cy="26289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3 / 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Одновременное согласование через ЭДО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Экономия времени на согласовании документа в 12,5 раз, или снижение на 92%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990000">
                    <a:alpha val="100000"/>
                  </a:srgbClr>
                </a:solidFill>
                <a:latin typeface="Scada"/>
              </a:rPr>
              <a:t>БЫЛО: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3781425"/>
            <a:ext cx="4676775" cy="336232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009900">
                    <a:alpha val="100000"/>
                  </a:srgbClr>
                </a:solidFill>
                <a:latin typeface="Scada"/>
              </a:rPr>
              <a:t>СТАЛО: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2770" y="3781425"/>
            <a:ext cx="456247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4 / 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Внедрение электронной формы заявки на подбор персонала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Унификация процесса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990000">
                    <a:alpha val="100000"/>
                  </a:srgbClr>
                </a:solidFill>
                <a:latin typeface="Scada"/>
              </a:rPr>
              <a:t>БЫЛО: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9700" y="3781425"/>
            <a:ext cx="2581275" cy="34194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009900">
                    <a:alpha val="100000"/>
                  </a:srgbClr>
                </a:solidFill>
                <a:latin typeface="Scada"/>
              </a:rPr>
              <a:t>СТАЛО: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650" y="3781425"/>
            <a:ext cx="4676775" cy="26289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6924675"/>
          <a:chOff x="361950" y="180975"/>
          <a:chExt cx="10439400" cy="6924675"/>
        </a:xfrm>
      </p:grpSpPr>
      <p:pic>
        <p:nvPicPr>
          <p:cNvPr id="1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5 / 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Консультирование заказчиков на подбор персонала, как пользоваться электронной формой заявки на подбор персонала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Развитие у персонала навыков работы с ЭДО 
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19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990000">
                    <a:alpha val="100000"/>
                  </a:srgbClr>
                </a:solidFill>
                <a:latin typeface="Scada"/>
              </a:rPr>
              <a:t>БЫЛО: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950" y="3781425"/>
            <a:ext cx="4676775" cy="269557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581650" y="3419475"/>
            <a:ext cx="4676775" cy="3619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1200" b="1" u="none" spc="0">
                <a:solidFill>
                  <a:srgbClr val="009900">
                    <a:alpha val="100000"/>
                  </a:srgbClr>
                </a:solidFill>
                <a:latin typeface="Scada"/>
              </a:rPr>
              <a:t>СТАЛО: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1650" y="3781425"/>
            <a:ext cx="4676775" cy="31432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3238500"/>
          <a:chOff x="361950" y="180975"/>
          <a:chExt cx="10439400" cy="3238500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6 / 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Решение проблем у заказчиков с правами в электронном документообороте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Улучшение настроек ЭДО
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180975" y="180975"/>
          <a:ext cx="10620375" cy="6838950"/>
          <a:chOff x="180975" y="180975"/>
          <a:chExt cx="10620375" cy="6838950"/>
        </a:xfrm>
      </p:grpSpPr>
      <p:pic>
        <p:nvPicPr>
          <p:cNvPr id="15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КАРТОЧКА ПРОЕКТА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5400675" y="895350"/>
            <a:ext cx="0" cy="5943600"/>
          </a:xfrm>
          <a:prstGeom prst="line">
            <a:avLst/>
          </a:prstGeom>
          <a:ln w="12700" cap="flat" cmpd="sng" algn="ctr">
            <a:solidFill>
              <a:srgbClr val="777777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" name="Прямая соединительная линия 5"/>
          <p:cNvCxnSpPr/>
          <p:nvPr/>
        </p:nvCxnSpPr>
        <p:spPr>
          <a:xfrm>
            <a:off x="180975" y="3343275"/>
            <a:ext cx="10439400" cy="0"/>
          </a:xfrm>
          <a:prstGeom prst="line">
            <a:avLst/>
          </a:prstGeom>
          <a:ln w="12700" cap="flat" cmpd="sng" algn="ctr">
            <a:solidFill>
              <a:srgbClr val="777777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" name="TextBox 6"/>
          <p:cNvSpPr txBox="1"/>
          <p:nvPr/>
        </p:nvSpPr>
        <p:spPr>
          <a:xfrm>
            <a:off x="361950" y="895350"/>
            <a:ext cx="4676775" cy="0"/>
          </a:xfrm>
          <a:prstGeom prst="rect">
            <a:avLst/>
          </a:prstGeom>
          <a:noFill/>
        </p:spPr>
        <p:txBody>
          <a:bodyPr lIns="91440" tIns="45720" rIns="91440" bIns="45720" rtlCol="0" anchor="t">
            <a:no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1. Вовлеченные лица и рамки проекта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62625" y="895350"/>
            <a:ext cx="4676775" cy="0"/>
          </a:xfrm>
          <a:prstGeom prst="rect">
            <a:avLst/>
          </a:prstGeom>
          <a:noFill/>
        </p:spPr>
        <p:txBody>
          <a:bodyPr lIns="91440" tIns="45720" rIns="91440" bIns="45720" rtlCol="0" anchor="t">
            <a:no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2. Обоснование выбора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1950" y="1076325"/>
            <a:ext cx="4676775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 lnSpcReduction="10000"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Заказчики процесса: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Проректор Огнев Алексей Вячеславович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Периметр проекта: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Все подразделения Университета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Границы проекта: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 От появления потребности в персонале до получения в работу заявки по подбору персонала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Владелец процесса: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Павленко Татьяна Николевна</a:t>
            </a:r>
            <a:r>
              <a:rPr lang="ru-RU" sz="9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
Директор депатамента по управлению персоналом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Руководитель проекта: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Павленко Татьяна Николевна</a:t>
            </a:r>
            <a:r>
              <a:rPr lang="ru-RU" sz="900" u="none" spc="0">
                <a:solidFill>
                  <a:srgbClr val="777777">
                    <a:alpha val="100000"/>
                  </a:srgbClr>
                </a:solidFill>
                <a:latin typeface="Scada"/>
              </a:rPr>
              <a:t>
Директор депатамента по управлению персоналом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Команда проекта: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Емельянова Оксана Евгеньевна; Мамедова Ольга Сергеевна; Павленко Татьяна Николаевна; Черноливский Алексей Владимирович; Яремко Игорь Феликсович;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762625" y="1076325"/>
            <a:ext cx="4676775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Описание проблемы: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1.Отсутствует "Политика в области подбора персонала", которая регламентирует  требования к информации в заявке по подбору персонала и описывает этапы подбора персонала. 
2. Большие потери времени на согласование требований к вакансии. (Отсутствует стандартная форма заявки на подбор персонала, поэтому заказчику приходится уточнять и добавлять недостающие данные, тратить время на получение дополнительной информации по разным локациям университета).  Заявка оформляется на бумажном носителе, и заказчику приходится перепечатывать документ. Процесс формирования заявки занимает до 14 дней.
3. Возвратов к перепечатыванию бумажной заявки может быть более двух раз.
</a:t>
            </a:r>
            <a:r>
              <a:rPr lang="ru-RU" sz="9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Ключевой риск: 
</a:t>
            </a: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Потеря рабочего времени, отсутствие кадров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1950" y="3419475"/>
            <a:ext cx="4676775" cy="0"/>
          </a:xfrm>
          <a:prstGeom prst="rect">
            <a:avLst/>
          </a:prstGeom>
          <a:noFill/>
        </p:spPr>
        <p:txBody>
          <a:bodyPr lIns="91440" tIns="45720" rIns="91440" bIns="45720" rtlCol="0" anchor="t">
            <a:no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3. Цели и плановый эффект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62625" y="3419475"/>
            <a:ext cx="4676775" cy="0"/>
          </a:xfrm>
          <a:prstGeom prst="rect">
            <a:avLst/>
          </a:prstGeom>
          <a:noFill/>
        </p:spPr>
        <p:txBody>
          <a:bodyPr lIns="91440" tIns="45720" rIns="91440" bIns="45720" rtlCol="0" anchor="t">
            <a:no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4. Ключевые события проекта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/>
        </p:nvGraphicFramePr>
        <p:xfrm>
          <a:off x="361950" y="378142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3238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Показатель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База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Цель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Количество возвратов к уточнению информации, раз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Время от создания заявки до поступления в работу, час.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100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8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/>
        </p:nvGraphicFramePr>
        <p:xfrm>
          <a:off x="5581650" y="378142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3419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Наименование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Начало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Окончание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Старт проекта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03.06.2024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 Диагностика и целевое состояние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03.06.2024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12.07.2024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1.1. Разработка текущей карты процесса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03.06.2024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12.06.2024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1.2. Сбор фактических данных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03.06.2024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30.06.2024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1.3. Разработка целевой карты процесса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30.06.2024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05.07.2024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1.4. Разработка плана мероприятий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08.07.2024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12.07.2024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2. Реализация плана мероприятий по улучшению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15.07.2024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01.08.2024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2.1. Совещание по защите подходов внедрения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15.07.2024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15.07.2024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2.2. Внедрение мероприятий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15.07.2024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01.08.2024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 Анализ результатов и закрытие проекта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02.08.2024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17.10.2024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D9EDFF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3.1. Мониторинг достигнутых результатов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15.07.2024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31.08.2024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3.2. Оформление карты достигнутого состояния процесса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01.09.2024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01.09.2024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3.3. Разработка стандарта/норматива и тиражирование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02.09.2024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15.10.2024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04775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3.4. Закрытие проекта (отчет руководителю)</a:t>
                      </a:r>
                    </a:p>
                  </a:txBody>
                  <a:tcPr marL="104775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15.10.2024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8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17.10.2024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3238500"/>
          <a:chOff x="361950" y="180975"/>
          <a:chExt cx="10439400" cy="3238500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ПРИЛОЖЕНИЯ - ЭФФЕКТ ОТ ВНЕДРЕНИЯ 7 / 7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1950" y="1076325"/>
            <a:ext cx="10077450" cy="216217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Наименование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Количество возвратов при согласовании заявки на подбор персонала
</a:t>
            </a:r>
            <a:r>
              <a:rPr lang="ru-RU" sz="1200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
Эффект от мероприятия:
</a:t>
            </a:r>
            <a:r>
              <a:rPr lang="ru-RU" sz="13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Количество возвратов -0
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3419475"/>
          <a:ext cx="10077450" cy="3781425"/>
          <a:chOff x="361950" y="3419475"/>
          <a:chExt cx="10077450" cy="3781425"/>
        </a:xfrm>
      </p:grpSpPr>
      <p:sp>
        <p:nvSpPr>
          <p:cNvPr id="2" name="TextBox 1"/>
          <p:cNvSpPr txBox="1"/>
          <p:nvPr/>
        </p:nvSpPr>
        <p:spPr>
          <a:xfrm>
            <a:off x="361950" y="3419475"/>
            <a:ext cx="9715500" cy="361950"/>
          </a:xfrm>
          <a:prstGeom prst="rect">
            <a:avLst/>
          </a:prstGeom>
          <a:noFill/>
        </p:spPr>
        <p:txBody>
          <a:bodyPr lIns="91440" tIns="45720" rIns="91440" bIns="45720" rtlCol="0" anchor="b">
            <a:spAutoFit/>
          </a:bodyPr>
          <a:lstStyle/>
          <a:p>
            <a:pPr marL="0" marR="0" lvl="0" indent="0" algn="ctr" fontAlgn="b">
              <a:lnSpc>
                <a:spcPct val="100000"/>
              </a:lnSpc>
            </a:pPr>
            <a:r>
              <a:rPr lang="ru-RU" sz="1600" u="none" spc="0">
                <a:solidFill>
                  <a:srgbClr val="555555">
                    <a:alpha val="100000"/>
                  </a:srgbClr>
                </a:solidFill>
                <a:latin typeface="Scada"/>
              </a:rPr>
              <a:t>Спасибо за внимание.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23850" y="180975"/>
          <a:ext cx="10620375" cy="7553325"/>
          <a:chOff x="323850" y="180975"/>
          <a:chExt cx="10620375" cy="7553325"/>
        </a:xfrm>
      </p:grpSpPr>
      <p:pic>
        <p:nvPicPr>
          <p:cNvPr id="80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КАРТА ТЕКУЩЕГО СОСТОЯНИЯ ПРОЦЕССА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275" y="1076325"/>
            <a:ext cx="19050" cy="6477000"/>
          </a:xfrm>
          <a:prstGeom prst="rect">
            <a:avLst/>
          </a:prstGeom>
          <a:solidFill>
            <a:srgbClr val="2F658E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991475" y="1076325"/>
            <a:ext cx="2447925" cy="43243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Время протекания процесса:
</a:t>
            </a: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100 ч
</a:t>
            </a:r>
            <a:r>
              <a:rPr lang="ru-RU" sz="1100" b="1" u="sng" spc="0">
                <a:solidFill>
                  <a:srgbClr val="990000">
                    <a:alpha val="100000"/>
                  </a:srgbClr>
                </a:solidFill>
                <a:latin typeface="Scada"/>
              </a:rPr>
              <a:t>Проблемы:
</a:t>
            </a:r>
            <a:r>
              <a:rPr lang="ru-RU" sz="10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1. -Отсутствие формализованных требований
2. Работник , согласующий документ, отсутствует на рабочем месте (рабочий процесс, совещание).
3. Работник, согласующий документ, занят по основной работе, просит оставить документ для рассмотрения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91475" y="5581650"/>
            <a:ext cx="2447925" cy="16192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Легенда:
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5867400"/>
            <a:ext cx="809625" cy="42862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096250" y="5867400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0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6250" y="6334125"/>
            <a:ext cx="790575" cy="42862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Проблема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5867400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001125" y="5867400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01125" y="626745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Решение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0" y="5867400"/>
            <a:ext cx="723900" cy="4000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9648825" y="6296025"/>
            <a:ext cx="971550" cy="107632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Возврат к предыдущему этапу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25" y="6734175"/>
            <a:ext cx="59055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9001125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 ч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1125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0" y="6734175"/>
            <a:ext cx="5715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8096250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96250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72390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Вход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90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72390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Начало процесса. 
Формирование служебной записки на подбор персонала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2466975"/>
            <a:ext cx="342900" cy="42862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019300" y="1924050"/>
            <a:ext cx="428625" cy="5048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4 час ч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248602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4797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16 час. ч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8602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Отдел кадров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602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 lnSpcReduction="10000"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Согласование заявки на подбор персонала.
Не указан уровень заработной платы и источник финансирования. 
Не указаны корректно данные (название должности)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8602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5" name="TextBox 34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0275" y="895350"/>
            <a:ext cx="7524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2200275" y="895350"/>
            <a:ext cx="361950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725" y="3743325"/>
            <a:ext cx="7905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3133725" y="3743325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1, 2, 3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83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41" name="TextBox 40"/>
          <p:cNvSpPr txBox="1"/>
          <p:nvPr/>
        </p:nvSpPr>
        <p:spPr>
          <a:xfrm>
            <a:off x="248602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42" name="Рисунок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9525" y="2466975"/>
            <a:ext cx="342900" cy="428625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3781425" y="1924050"/>
            <a:ext cx="428625" cy="5048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8 час. ч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5" name="TextBox 44"/>
          <p:cNvSpPr txBox="1"/>
          <p:nvPr/>
        </p:nvSpPr>
        <p:spPr>
          <a:xfrm>
            <a:off x="4248150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610100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16 час. ч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24815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Планово-финансовое управление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248150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Согласование в заявке уровня заработной платы по должности и источника финансирования.
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248150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50" name="TextBox 49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51" name="Рисунок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2400" y="895350"/>
            <a:ext cx="7524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52" name="TextBox 51"/>
          <p:cNvSpPr txBox="1"/>
          <p:nvPr/>
        </p:nvSpPr>
        <p:spPr>
          <a:xfrm>
            <a:off x="3962400" y="895350"/>
            <a:ext cx="361950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5850" y="3743325"/>
            <a:ext cx="7905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54" name="TextBox 53"/>
          <p:cNvSpPr txBox="1"/>
          <p:nvPr/>
        </p:nvSpPr>
        <p:spPr>
          <a:xfrm>
            <a:off x="4895850" y="3743325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2,3</a:t>
            </a:r>
          </a:p>
        </p:txBody>
      </p:sp>
      <p:pic>
        <p:nvPicPr>
          <p:cNvPr id="55" name="Рисунок 5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1963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56" name="TextBox 55"/>
          <p:cNvSpPr txBox="1"/>
          <p:nvPr/>
        </p:nvSpPr>
        <p:spPr>
          <a:xfrm>
            <a:off x="4248150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57" name="Рисунок 5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581650" y="2466975"/>
            <a:ext cx="342900" cy="428625"/>
          </a:xfrm>
          <a:prstGeom prst="rect">
            <a:avLst/>
          </a:prstGeom>
          <a:noFill/>
        </p:spPr>
      </p:pic>
      <p:sp>
        <p:nvSpPr>
          <p:cNvPr id="58" name="TextBox 57"/>
          <p:cNvSpPr txBox="1"/>
          <p:nvPr/>
        </p:nvSpPr>
        <p:spPr>
          <a:xfrm>
            <a:off x="5543550" y="1924050"/>
            <a:ext cx="428625" cy="5048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8 час ч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0" name="TextBox 59"/>
          <p:cNvSpPr txBox="1"/>
          <p:nvPr/>
        </p:nvSpPr>
        <p:spPr>
          <a:xfrm>
            <a:off x="601027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637222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8 ч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01027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Отдел кадров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601027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 принимается заявка на подбор персонала из-за необходимости корректировки должностной инструкции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01027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65" name="TextBox 64"/>
          <p:cNvSpPr txBox="1"/>
          <p:nvPr/>
        </p:nvSpPr>
        <p:spPr>
          <a:xfrm>
            <a:off x="601027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66" name="Рисунок 6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4525" y="895350"/>
            <a:ext cx="7524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7" name="TextBox 66"/>
          <p:cNvSpPr txBox="1"/>
          <p:nvPr/>
        </p:nvSpPr>
        <p:spPr>
          <a:xfrm>
            <a:off x="5724525" y="895350"/>
            <a:ext cx="361950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pic>
        <p:nvPicPr>
          <p:cNvPr id="68" name="Рисунок 6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7975" y="3743325"/>
            <a:ext cx="790575" cy="41910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69" name="TextBox 68"/>
          <p:cNvSpPr txBox="1"/>
          <p:nvPr/>
        </p:nvSpPr>
        <p:spPr>
          <a:xfrm>
            <a:off x="6657975" y="3743325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pic>
        <p:nvPicPr>
          <p:cNvPr id="70" name="Рисунок 6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408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71" name="TextBox 70"/>
          <p:cNvSpPr txBox="1"/>
          <p:nvPr/>
        </p:nvSpPr>
        <p:spPr>
          <a:xfrm>
            <a:off x="601027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72" name="Рисунок 7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43775" y="2466975"/>
            <a:ext cx="342900" cy="428625"/>
          </a:xfrm>
          <a:prstGeom prst="rect">
            <a:avLst/>
          </a:prstGeom>
          <a:noFill/>
        </p:spPr>
      </p:pic>
      <p:sp>
        <p:nvSpPr>
          <p:cNvPr id="73" name="TextBox 72"/>
          <p:cNvSpPr txBox="1"/>
          <p:nvPr/>
        </p:nvSpPr>
        <p:spPr>
          <a:xfrm>
            <a:off x="7305675" y="1924050"/>
            <a:ext cx="428625" cy="5048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40 час. ч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75" name="TextBox 74"/>
          <p:cNvSpPr txBox="1"/>
          <p:nvPr/>
        </p:nvSpPr>
        <p:spPr>
          <a:xfrm>
            <a:off x="723900" y="44958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Выход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723900" y="48577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77" name="TextBox 76"/>
          <p:cNvSpPr txBox="1"/>
          <p:nvPr/>
        </p:nvSpPr>
        <p:spPr>
          <a:xfrm>
            <a:off x="723900" y="55054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Окончание процесса. Поступление служебной записки в отдел кадров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723900" y="44958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79" name="Рисунок 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50" y="5705475"/>
            <a:ext cx="342900" cy="4286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СБОР ФАКТИЧЕСКИХ ДАННЫХ ПРОЦЕССА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61950" y="1438275"/>
          <a:ext cx="10077450" cy="57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1438275"/>
          <a:chOff x="361950" y="180975"/>
          <a:chExt cx="10439400" cy="1438275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АНАЛИЗ И РЕШЕНИЕ ПРОБЛЕМ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361950" y="143827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542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3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33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337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n/n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Проблема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Причина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Решение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Отсутствует регламент по оформлению заявки на подбор персонала с указанием требуемых данных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Никто этим вопросом не занимался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Разработан шаблон заявки на подбор персонала, который содержит всю необходимую информацию и при заполнении заказчик учитывает все требования к должности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Потеря времени в процессе согласования заявки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1. Локации университета расположены в разных районах города. 
2. Заявка на бумажном носителе, отсутствие электронной формы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Внедрение шаблона заявки на подбор персонала через 1С:ДО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Каждый участник согласования бумажной заявки загружен основной работой и просит оставить документ на рассмотрение, в связи с чем срок исполнения затягивается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отсутствие ЭДО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Одновременное согласование через ЭДО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Работнику университета нужно выделить время от основной работы, чтобы лично принести бумажную заявку на подбор персонала в отдел кадров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Отсутствие других форм передачи данных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Поступление заявки на подбор персонала в электронном виде со всеми согласованиями в работу департаменту по управлению персоналом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620375" cy="7553325"/>
          <a:chOff x="361950" y="180975"/>
          <a:chExt cx="10620375" cy="7553325"/>
        </a:xfrm>
      </p:grpSpPr>
      <p:pic>
        <p:nvPicPr>
          <p:cNvPr id="47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КАРТА ЦЕЛЕВОГО СОСТОЯНИЯ ПРОЦЕССА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275" y="1076325"/>
            <a:ext cx="19050" cy="6477000"/>
          </a:xfrm>
          <a:prstGeom prst="rect">
            <a:avLst/>
          </a:prstGeom>
          <a:solidFill>
            <a:srgbClr val="2F658E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991475" y="1076325"/>
            <a:ext cx="2447925" cy="43243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Время протекания процесса:
</a:t>
            </a: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9 ч
</a:t>
            </a: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Предлагаемые решения:
</a:t>
            </a:r>
            <a:r>
              <a:rPr lang="ru-RU" sz="10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1. Разработать шаблон заявки на подбор персонала, который содержит всю необходимую информацию 
2. Внедрить шаблон заявки на подбор персонала через 1С:ДО
3. Одновременное согласование через ЭДО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91475" y="5581650"/>
            <a:ext cx="2447925" cy="16192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Легенда:
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5867400"/>
            <a:ext cx="809625" cy="42862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096250" y="5867400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0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6250" y="6334125"/>
            <a:ext cx="790575" cy="42862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Проблема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5867400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001125" y="5867400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01125" y="626745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Решение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0" y="5867400"/>
            <a:ext cx="723900" cy="4000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9648825" y="6296025"/>
            <a:ext cx="971550" cy="107632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Возврат к предыдущему этапу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25" y="6734175"/>
            <a:ext cx="59055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9001125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 ч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1125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0" y="6734175"/>
            <a:ext cx="5715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8096250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96250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72390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Вход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90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72390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Начало процесса. 
Формирование заявки на подбор персонала, заполнение данных автоматически через 1С:ЗУП, далее направление через 1С:ДО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2466975"/>
            <a:ext cx="342900" cy="42862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019300" y="1924050"/>
            <a:ext cx="428625" cy="5048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0,25 час ч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248602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4797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8 час. ч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8602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Отдел кадров
Планово-финансовое управление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602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Одновременное согласование через ЭДО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8602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5" name="TextBox 34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488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3133725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1,2,3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09838" y="3781425"/>
            <a:ext cx="561975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248602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9525" y="2466975"/>
            <a:ext cx="342900" cy="428625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3781425" y="1924050"/>
            <a:ext cx="428625" cy="5048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 час. ч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3" name="TextBox 42"/>
          <p:cNvSpPr txBox="1"/>
          <p:nvPr/>
        </p:nvSpPr>
        <p:spPr>
          <a:xfrm>
            <a:off x="424815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Выход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4815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5" name="TextBox 44"/>
          <p:cNvSpPr txBox="1"/>
          <p:nvPr/>
        </p:nvSpPr>
        <p:spPr>
          <a:xfrm>
            <a:off x="424815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Окончание процесса. Поступление заявки на подбор персонала в отдел кадров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1438275"/>
          <a:chOff x="361950" y="180975"/>
          <a:chExt cx="10439400" cy="1438275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ПЛАН МЕРОПРИЯТИЙ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504825" y="1438275"/>
          <a:ext cx="0" cy="0"/>
        </p:xfrm>
        <a:graphic>
          <a:graphicData uri="http://schemas.openxmlformats.org/drawingml/2006/table">
            <a:tbl>
              <a:tblPr firstRow="1" bandRow="1"/>
              <a:tblGrid>
                <a:gridCol w="36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63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2385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239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пп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Задача, Ответственный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План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Факт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Замечания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1000" b="1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Статус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solidFill>
                      <a:srgbClr val="EEEEEE">
                        <a:alpha val="10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Разработать шаблон заявки на подбор персонала, который содержит всю необходимую информацию и при заполнении заказчик учитывает все требования к должности
(Ответственный: Павленко Татьяна Николаевна)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15.06.2024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15.06.2024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Согласование содержания шаблона заявки на подбор персонала
(Ответственный: Емельянова Оксана Евгеньевна)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17.06.2024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17.06.2024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Согласование содержания шаблона заявки на подбор персонала
(Ответственный: Мамедова Ольга Сергеевна)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17.06.2024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17.06.2024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Внедрение шаблона заявки на подбор персонала через 1С:ДО
(Ответственный: Черноливский Алексей Владимирович)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01.08.2024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29.07.2024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5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Настройка маршрута в ЭДО по одновременному согласованию 
(Ответственный: Яремко Игорь Феликсович)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02.08.2024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31.07.2024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6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Консультирование заказчиков на подбор персонала, как пользоваться электронной формой заявки на подбор персонала
(Ответственный: Павленко Татьяна Николаевна)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14.08.2024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01.08.2024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7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Тестирование процесса поступления заявки на подбор персонала в электронном виде со всеми согласованиями в работу департменту по управлению персоналом и напрвление ее в работу специалисту отдела по привлечению и развитию персонала
(Ответственный: Черноливский Алексей Владимирович)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31.08.2024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31.08.2024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8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Запуск в эксплуатацию электронной формы заявки на подбор персонала
(Ответственный: Черноливский Алексей Владимирович)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01.09.2024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01.09.2024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9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Решение проблем у заказчиков с правами в электронном документообороте
(Ответственный: Яремко Игорь Феликсович)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14.09.2024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02.09.2024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10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Прием в работу заявок на подбор персонала через ЭДО
(Ответственный: Павленко Татьяна Николаевна)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15.09.2024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03.09.2024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11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Утверждение документа "Политика в области подбора персонала"
(Ответственный: Павленко Татьяна Николаевна)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15.10.2024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15.10.2024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900" u="none" spc="0">
                          <a:solidFill>
                            <a:srgbClr val="000000">
                              <a:alpha val="100000"/>
                            </a:srgbClr>
                          </a:solidFill>
                          <a:latin typeface="Scada"/>
                        </a:rPr>
                        <a:t> 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38100" marR="38100" lvl="0" indent="0" algn="l" fontAlgn="t">
                        <a:lnSpc>
                          <a:spcPct val="100000"/>
                        </a:lnSpc>
                      </a:pPr>
                      <a:r>
                        <a:rPr lang="ru-RU" sz="3200" u="none" spc="0">
                          <a:solidFill>
                            <a:srgbClr val="00CC00">
                              <a:alpha val="100000"/>
                            </a:srgbClr>
                          </a:solidFill>
                          <a:latin typeface="Scada"/>
                        </a:rPr>
                        <a:t>●</a:t>
                      </a:r>
                    </a:p>
                  </a:txBody>
                  <a:tcPr marL="38100" marR="38100" marT="38100" marB="38100">
                    <a:lnL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>
                          <a:alpha val="10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lToBr>
                    <a:lnBlToT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439400" cy="7200900"/>
          <a:chOff x="361950" y="180975"/>
          <a:chExt cx="10439400" cy="7200900"/>
        </a:xfrm>
      </p:grpSpPr>
      <p:pic>
        <p:nvPicPr>
          <p:cNvPr id="6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МОНИТОРИНГ ДОСТИГНУТЫХ РЕЗУЛЬТАТОВ</a:t>
            </a:r>
          </a:p>
        </p:txBody>
      </p:sp>
      <p:graphicFrame>
        <p:nvGraphicFramePr>
          <p:cNvPr id="5" name="Диаграмма 4"/>
          <p:cNvGraphicFramePr/>
          <p:nvPr/>
        </p:nvGraphicFramePr>
        <p:xfrm>
          <a:off x="361950" y="1438275"/>
          <a:ext cx="10077450" cy="57626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361950" y="180975"/>
          <a:ext cx="10620375" cy="7553325"/>
          <a:chOff x="361950" y="180975"/>
          <a:chExt cx="10620375" cy="7553325"/>
        </a:xfrm>
      </p:grpSpPr>
      <p:pic>
        <p:nvPicPr>
          <p:cNvPr id="47" name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50" y="219075"/>
            <a:ext cx="1543050" cy="428625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61950" y="790575"/>
            <a:ext cx="10077450" cy="190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3" name="TextBox 2"/>
          <p:cNvSpPr txBox="1"/>
          <p:nvPr/>
        </p:nvSpPr>
        <p:spPr>
          <a:xfrm>
            <a:off x="7200900" y="752475"/>
            <a:ext cx="3238500" cy="57150"/>
          </a:xfrm>
          <a:prstGeom prst="rect">
            <a:avLst/>
          </a:prstGeom>
          <a:solidFill>
            <a:srgbClr val="336699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4" name="TextBox 3"/>
          <p:cNvSpPr txBox="1"/>
          <p:nvPr/>
        </p:nvSpPr>
        <p:spPr>
          <a:xfrm>
            <a:off x="2524125" y="180975"/>
            <a:ext cx="7915275" cy="504825"/>
          </a:xfrm>
          <a:prstGeom prst="rect">
            <a:avLst/>
          </a:prstGeom>
          <a:noFill/>
        </p:spPr>
        <p:txBody>
          <a:bodyPr lIns="91440" tIns="45720" rIns="91440" bIns="45720" rtlCol="0" anchor="b">
            <a:normAutofit/>
          </a:bodyPr>
          <a:lstStyle/>
          <a:p>
            <a:pPr marL="0" marR="0" lvl="0" indent="0" algn="r" fontAlgn="b">
              <a:lnSpc>
                <a:spcPct val="100000"/>
              </a:lnSpc>
            </a:pPr>
            <a:r>
              <a:rPr lang="ru-RU" sz="2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КАРТА ДОСТИГНУТОГО СОСТОЯНИЯ ПРОЦЕССА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15275" y="1076325"/>
            <a:ext cx="19050" cy="6477000"/>
          </a:xfrm>
          <a:prstGeom prst="rect">
            <a:avLst/>
          </a:prstGeom>
          <a:solidFill>
            <a:srgbClr val="2F658E">
              <a:alpha val="100000"/>
            </a:srgbClr>
          </a:solidFill>
        </p:spPr>
        <p:txBody>
          <a:bodyPr lIns="91440" tIns="45720" rIns="91440" bIns="45720" rtlCol="0">
            <a:spAutoFit/>
          </a:bodyPr>
          <a:lstStyle/>
          <a:p>
            <a:pPr marL="0" marR="0" lvl="0" indent="0" algn="l" fontAlgn="base">
              <a:lnSpc>
                <a:spcPct val="100000"/>
              </a:lnSpc>
            </a:pPr>
            <a:endParaRPr/>
          </a:p>
        </p:txBody>
      </p:sp>
      <p:sp>
        <p:nvSpPr>
          <p:cNvPr id="6" name="TextBox 5"/>
          <p:cNvSpPr txBox="1"/>
          <p:nvPr/>
        </p:nvSpPr>
        <p:spPr>
          <a:xfrm>
            <a:off x="7991475" y="1076325"/>
            <a:ext cx="2447925" cy="43243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Время протекания процесса:
</a:t>
            </a: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7 ч
</a:t>
            </a: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Решения:
</a:t>
            </a:r>
            <a:r>
              <a:rPr lang="ru-RU" sz="10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1. Автоматизированное заполнение данных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91475" y="5581650"/>
            <a:ext cx="2447925" cy="1619250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1100" b="1" u="none" spc="0">
                <a:solidFill>
                  <a:srgbClr val="2F658E">
                    <a:alpha val="100000"/>
                  </a:srgbClr>
                </a:solidFill>
                <a:latin typeface="Scada"/>
              </a:rPr>
              <a:t>Легенда:
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0" y="5867400"/>
            <a:ext cx="809625" cy="428625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8096250" y="5867400"/>
            <a:ext cx="790575" cy="4286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0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096250" y="6334125"/>
            <a:ext cx="790575" cy="428625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Проблема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1125" y="5867400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001125" y="5867400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01125" y="626745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Решение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91700" y="5867400"/>
            <a:ext cx="723900" cy="4000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9648825" y="6296025"/>
            <a:ext cx="971550" cy="1076325"/>
          </a:xfrm>
          <a:prstGeom prst="rect">
            <a:avLst/>
          </a:prstGeom>
          <a:noFill/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Возврат к предыдущему этапу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01125" y="6734175"/>
            <a:ext cx="59055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9001125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3 ч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01125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0" y="6734175"/>
            <a:ext cx="5715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8096250" y="673417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12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НЕТ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96250" y="7124700"/>
            <a:ext cx="542925" cy="361950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noAutofit/>
          </a:bodyPr>
          <a:lstStyle/>
          <a:p>
            <a:pPr marL="0" marR="0" lvl="0" indent="0" algn="ctr" fontAlgn="t">
              <a:lnSpc>
                <a:spcPct val="100000"/>
              </a:lnSpc>
            </a:pPr>
            <a:r>
              <a:rPr lang="ru-RU" sz="8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Длительность
по регламенту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72390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Вход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390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25" name="TextBox 24"/>
          <p:cNvSpPr txBox="1"/>
          <p:nvPr/>
        </p:nvSpPr>
        <p:spPr>
          <a:xfrm>
            <a:off x="72390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Начало процесса. 
Формирование заявки на подбор персонала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72390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47875" y="2466975"/>
            <a:ext cx="342900" cy="428625"/>
          </a:xfrm>
          <a:prstGeom prst="rect">
            <a:avLst/>
          </a:prstGeom>
          <a:noFill/>
        </p:spPr>
      </p:pic>
      <p:sp>
        <p:nvSpPr>
          <p:cNvPr id="28" name="TextBox 27"/>
          <p:cNvSpPr txBox="1"/>
          <p:nvPr/>
        </p:nvSpPr>
        <p:spPr>
          <a:xfrm>
            <a:off x="2019300" y="1924050"/>
            <a:ext cx="428625" cy="5048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0,3 час ч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0" name="TextBox 29"/>
          <p:cNvSpPr txBox="1"/>
          <p:nvPr/>
        </p:nvSpPr>
        <p:spPr>
          <a:xfrm>
            <a:off x="2486025" y="1257300"/>
            <a:ext cx="361950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847975" y="1257300"/>
            <a:ext cx="866775" cy="3619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7 час. ч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486025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 fontScale="77500" lnSpcReduction="20000"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1. Вышестоящий руководитель.
2. Планово-финансовое управление.
3. Отдел кадров.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486025" y="2266950"/>
            <a:ext cx="1228725" cy="15144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Одновременное согласование заявки на подбор персонала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486025" y="3781425"/>
            <a:ext cx="1228725" cy="180975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35" name="TextBox 34"/>
          <p:cNvSpPr txBox="1"/>
          <p:nvPr/>
        </p:nvSpPr>
        <p:spPr>
          <a:xfrm>
            <a:off x="2486025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8488" y="3781425"/>
            <a:ext cx="53340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7" name="TextBox 36"/>
          <p:cNvSpPr txBox="1"/>
          <p:nvPr/>
        </p:nvSpPr>
        <p:spPr>
          <a:xfrm>
            <a:off x="3133725" y="3781425"/>
            <a:ext cx="542925" cy="3619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FFFFFF">
                    <a:alpha val="100000"/>
                  </a:srgbClr>
                </a:solidFill>
                <a:latin typeface="Scada"/>
              </a:rPr>
              <a:t>1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550" y="3781425"/>
            <a:ext cx="590550" cy="361950"/>
          </a:xfrm>
          <a:prstGeom prst="rect">
            <a:avLst/>
          </a:prstGeom>
          <a:noFill/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39" name="TextBox 38"/>
          <p:cNvSpPr txBox="1"/>
          <p:nvPr/>
        </p:nvSpPr>
        <p:spPr>
          <a:xfrm>
            <a:off x="2486025" y="3819525"/>
            <a:ext cx="609600" cy="285750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b="1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8 час. ч</a:t>
            </a:r>
          </a:p>
        </p:txBody>
      </p:sp>
      <p:pic>
        <p:nvPicPr>
          <p:cNvPr id="40" name="Рисунок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19525" y="2466975"/>
            <a:ext cx="342900" cy="428625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3781425" y="1924050"/>
            <a:ext cx="428625" cy="504825"/>
          </a:xfrm>
          <a:prstGeom prst="rect">
            <a:avLst/>
          </a:prstGeom>
          <a:noFill/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0,3 час. ч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solidFill>
            <a:srgbClr val="FFFFFF">
              <a:alpha val="100000"/>
            </a:srgbClr>
          </a:solidFill>
          <a:ln w="2540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7150" dist="19050" dir="2700000" algn="br" rotWithShape="0">
              <a:srgbClr val="000000">
                <a:alpha val="50000"/>
              </a:srgbClr>
            </a:outerShdw>
          </a:effectLst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3" name="TextBox 42"/>
          <p:cNvSpPr txBox="1"/>
          <p:nvPr/>
        </p:nvSpPr>
        <p:spPr>
          <a:xfrm>
            <a:off x="4248150" y="1257300"/>
            <a:ext cx="1228725" cy="361950"/>
          </a:xfrm>
          <a:prstGeom prst="rect">
            <a:avLst/>
          </a:prstGeom>
          <a:solidFill>
            <a:srgbClr val="FFDDDD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ctr">
            <a:normAutofit/>
          </a:bodyPr>
          <a:lstStyle/>
          <a:p>
            <a:pPr marL="0" marR="0" lvl="0" indent="0" algn="ctr" fontAlgn="ctr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Выход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248150" y="1619250"/>
            <a:ext cx="1228725" cy="647700"/>
          </a:xfrm>
          <a:prstGeom prst="rect">
            <a:avLst/>
          </a:prstGeom>
          <a:solidFill>
            <a:srgbClr val="DCE6F2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  <p:sp>
        <p:nvSpPr>
          <p:cNvPr id="45" name="TextBox 44"/>
          <p:cNvSpPr txBox="1"/>
          <p:nvPr/>
        </p:nvSpPr>
        <p:spPr>
          <a:xfrm>
            <a:off x="4248150" y="2266950"/>
            <a:ext cx="1228725" cy="1695450"/>
          </a:xfrm>
          <a:prstGeom prst="rect">
            <a:avLst/>
          </a:prstGeom>
          <a:solidFill>
            <a:srgbClr val="FFFFFF">
              <a:alpha val="100000"/>
            </a:srgbClr>
          </a:solidFill>
          <a:ln w="6350" cap="flat" cmpd="sng" algn="ctr">
            <a:solidFill>
              <a:srgbClr val="00000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normAutofit/>
          </a:bodyPr>
          <a:lstStyle/>
          <a:p>
            <a:pPr marL="0" marR="0" lvl="0" indent="0" algn="l" fontAlgn="t">
              <a:lnSpc>
                <a:spcPct val="100000"/>
              </a:lnSpc>
            </a:pPr>
            <a:r>
              <a:rPr lang="ru-RU" sz="900" u="none" spc="0">
                <a:solidFill>
                  <a:srgbClr val="000000">
                    <a:alpha val="100000"/>
                  </a:srgbClr>
                </a:solidFill>
                <a:latin typeface="Scada"/>
              </a:rPr>
              <a:t>Окончание процесса. Поступление заявки на подбор персонала в департамент по управлению персоналом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248150" y="1257300"/>
            <a:ext cx="1228725" cy="2695575"/>
          </a:xfrm>
          <a:prstGeom prst="rect">
            <a:avLst/>
          </a:prstGeom>
          <a:noFill/>
          <a:ln w="25400" cap="flat" cmpd="sng" algn="ctr">
            <a:solidFill>
              <a:srgbClr val="0080C0">
                <a:alpha val="100000"/>
              </a:srgb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40" tIns="45720" rIns="91440" bIns="45720" rtlCol="0" anchor="t">
            <a:spAutoFit/>
          </a:bodyPr>
          <a:lstStyle/>
          <a:p>
            <a:pPr marL="0" marR="0" lvl="0" indent="0" algn="l" fontAlgn="t">
              <a:lnSpc>
                <a:spcPct val="100000"/>
              </a:lnSpc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32">
  <a:themeElements>
    <a:clrScheme name="Theme3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32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32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1101</Words>
  <Application>Microsoft Office PowerPoint</Application>
  <PresentationFormat>Произвольный</PresentationFormat>
  <Paragraphs>339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4" baseType="lpstr">
      <vt:lpstr>Calibri</vt:lpstr>
      <vt:lpstr>Scada</vt:lpstr>
      <vt:lpstr>Theme32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Untitled Presentation</dc:title>
  <dc:subject/>
  <dc:creator>Unknown Creator</dc:creator>
  <cp:keywords/>
  <dc:description/>
  <cp:lastModifiedBy>Павленко Татьяна Николаевна</cp:lastModifiedBy>
  <cp:revision>1</cp:revision>
  <dcterms:created xsi:type="dcterms:W3CDTF">2024-10-16T12:19:35Z</dcterms:created>
  <dcterms:modified xsi:type="dcterms:W3CDTF">2024-10-16T12:27:27Z</dcterms:modified>
  <cp:category/>
</cp:coreProperties>
</file>