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6858000" cx="12192000"/>
  <p:notesSz cx="6858000" cy="9144000"/>
  <p:embeddedFontLst>
    <p:embeddedFont>
      <p:font typeface="Montserrat"/>
      <p:regular r:id="rId18"/>
      <p:bold r:id="rId19"/>
      <p:italic r:id="rId20"/>
      <p:boldItalic r:id="rId21"/>
    </p:embeddedFont>
    <p:embeddedFont>
      <p:font typeface="Tahoma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24" roundtripDataSignature="AMtx7migaCy7zFEv4422D+grp4xk1nEe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577A81A-B7FD-4655-870C-ED9AA23DB99C}">
  <a:tblStyle styleId="{9577A81A-B7FD-4655-870C-ED9AA23DB99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97B83D99-5021-487E-BE19-B02AF6D8C3AB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Tahoma-regular.fntdata"/><Relationship Id="rId21" Type="http://schemas.openxmlformats.org/officeDocument/2006/relationships/font" Target="fonts/Montserrat-boldItalic.fntdata"/><Relationship Id="rId24" Type="http://customschemas.google.com/relationships/presentationmetadata" Target="metadata"/><Relationship Id="rId23" Type="http://schemas.openxmlformats.org/officeDocument/2006/relationships/font" Target="fonts/Tahoma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isk.yandex.ru/i/bel_NKzsSWOe9g" TargetMode="Externa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b3070dc3d9_0_49:notes"/>
          <p:cNvSpPr txBox="1"/>
          <p:nvPr>
            <p:ph idx="1" type="body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g2b3070dc3d9_0_49:notes"/>
          <p:cNvSpPr/>
          <p:nvPr>
            <p:ph idx="2" type="sldImg"/>
          </p:nvPr>
        </p:nvSpPr>
        <p:spPr>
          <a:xfrm>
            <a:off x="2271713" y="1143000"/>
            <a:ext cx="23145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200">
                <a:latin typeface="Montserrat"/>
                <a:ea typeface="Montserrat"/>
                <a:cs typeface="Montserrat"/>
                <a:sym typeface="Montserrat"/>
              </a:rPr>
              <a:t>на решение какой проблемы направлен проект, как и в какие сроки планируется реализовать решение</a:t>
            </a:r>
            <a:endParaRPr sz="2200"/>
          </a:p>
        </p:txBody>
      </p:sp>
      <p:sp>
        <p:nvSpPr>
          <p:cNvPr id="114" name="Google Shape;11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200">
                <a:latin typeface="Montserrat"/>
                <a:ea typeface="Montserrat"/>
                <a:cs typeface="Montserrat"/>
                <a:sym typeface="Montserrat"/>
              </a:rPr>
              <a:t>через выполнение каких задач</a:t>
            </a:r>
            <a:r>
              <a:rPr lang="ru-RU" sz="2200">
                <a:latin typeface="Montserrat"/>
                <a:ea typeface="Montserrat"/>
                <a:cs typeface="Montserrat"/>
                <a:sym typeface="Montserrat"/>
              </a:rPr>
              <a:t> планируется достижение поставленных целей</a:t>
            </a:r>
            <a:endParaRPr sz="2200"/>
          </a:p>
        </p:txBody>
      </p:sp>
      <p:sp>
        <p:nvSpPr>
          <p:cNvPr id="137" name="Google Shape;13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b3070dc3d9_0_1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2b3070dc3d9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200">
                <a:latin typeface="Montserrat"/>
                <a:ea typeface="Montserrat"/>
                <a:cs typeface="Montserrat"/>
                <a:sym typeface="Montserrat"/>
              </a:rPr>
              <a:t>чье участие необходимо для реализации проекта, в какой области, в какой степени </a:t>
            </a:r>
            <a:endParaRPr sz="2200"/>
          </a:p>
        </p:txBody>
      </p:sp>
      <p:sp>
        <p:nvSpPr>
          <p:cNvPr id="153" name="Google Shape;153;g2b3070dc3d9_0_1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b3070dc3d9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g2b3070dc3d9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latin typeface="Montserrat"/>
                <a:ea typeface="Montserrat"/>
                <a:cs typeface="Montserrat"/>
                <a:sym typeface="Montserrat"/>
              </a:rPr>
              <a:t>каких положительных изменений</a:t>
            </a:r>
            <a:r>
              <a:rPr lang="ru-RU" sz="2200">
                <a:latin typeface="Montserrat"/>
                <a:ea typeface="Montserrat"/>
                <a:cs typeface="Montserrat"/>
                <a:sym typeface="Montserrat"/>
              </a:rPr>
              <a:t> планируется достичь через реализацию проекта</a:t>
            </a:r>
            <a:endParaRPr sz="2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g2b3070dc3d9_0_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b3070dc3d9_0_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g2b3070dc3d9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200">
                <a:latin typeface="Montserrat"/>
                <a:ea typeface="Montserrat"/>
                <a:cs typeface="Montserrat"/>
                <a:sym typeface="Montserrat"/>
              </a:rPr>
              <a:t>как планируется измерять эффективность реализации проекта, какие показатели будут свидетельствовать о достижении задуманного. при разработке показателей рекомендуется опираться на ключевые показатели эффективности программы развития СахГУ (последняя страница паспорта проекта). Ссылка на показатели: </a:t>
            </a:r>
            <a:r>
              <a:rPr lang="ru-RU" sz="22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2"/>
              </a:rPr>
              <a:t>https://disk.yandex.ru/i/bel_NKzsSWOe9g</a:t>
            </a:r>
            <a:r>
              <a:rPr lang="ru-RU" sz="22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2200"/>
          </a:p>
        </p:txBody>
      </p:sp>
      <p:sp>
        <p:nvSpPr>
          <p:cNvPr id="195" name="Google Shape;195;g2b3070dc3d9_0_2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b3070dc3d9_2_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g2b3070dc3d9_2_2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2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200">
                <a:latin typeface="Montserrat"/>
                <a:ea typeface="Montserrat"/>
                <a:cs typeface="Montserrat"/>
                <a:sym typeface="Montserrat"/>
              </a:rPr>
              <a:t>Описать как и когда проект выйдет на самооккупаемость. </a:t>
            </a:r>
            <a:endParaRPr sz="2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4" name="Google Shape;214;g2b3070dc3d9_2_2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9" name="Google Shape;22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2200">
                <a:latin typeface="Montserrat"/>
                <a:ea typeface="Montserrat"/>
                <a:cs typeface="Montserrat"/>
                <a:sym typeface="Montserrat"/>
              </a:rPr>
              <a:t>укажите, за счет чьих компетенций планируется выполнение задач и достижение намеченной цели</a:t>
            </a:r>
            <a:endParaRPr sz="2200"/>
          </a:p>
        </p:txBody>
      </p:sp>
      <p:sp>
        <p:nvSpPr>
          <p:cNvPr id="230" name="Google Shape;230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b47b4a8437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700">
                <a:latin typeface="Montserrat"/>
                <a:ea typeface="Montserrat"/>
                <a:cs typeface="Montserrat"/>
                <a:sym typeface="Montserrat"/>
              </a:rPr>
              <a:t>опишите план финансового обеспечения проекта, руководствуясь при расчете расходов принципами целесообразности и соразмерности </a:t>
            </a:r>
            <a:endParaRPr/>
          </a:p>
        </p:txBody>
      </p:sp>
      <p:sp>
        <p:nvSpPr>
          <p:cNvPr id="236" name="Google Shape;236;g2b47b4a8437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>
  <p:cSld name="Title Only"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b3070dc3d9_0_137"/>
          <p:cNvSpPr/>
          <p:nvPr/>
        </p:nvSpPr>
        <p:spPr>
          <a:xfrm>
            <a:off x="0" y="0"/>
            <a:ext cx="12192000" cy="6858000"/>
          </a:xfrm>
          <a:custGeom>
            <a:rect b="b" l="l" r="r" t="t"/>
            <a:pathLst>
              <a:path extrusionOk="0" h="6858000" w="12192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3273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2b3070dc3d9_0_137"/>
          <p:cNvSpPr txBox="1"/>
          <p:nvPr>
            <p:ph type="title"/>
          </p:nvPr>
        </p:nvSpPr>
        <p:spPr>
          <a:xfrm>
            <a:off x="652473" y="2198115"/>
            <a:ext cx="10887000" cy="11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4400"/>
              <a:buNone/>
              <a:defRPr b="1" i="0" sz="4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g2b3070dc3d9_0_137"/>
          <p:cNvSpPr txBox="1"/>
          <p:nvPr>
            <p:ph idx="11" type="ftr"/>
          </p:nvPr>
        </p:nvSpPr>
        <p:spPr>
          <a:xfrm>
            <a:off x="4145280" y="6377940"/>
            <a:ext cx="39015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2b3070dc3d9_0_137"/>
          <p:cNvSpPr txBox="1"/>
          <p:nvPr>
            <p:ph idx="10" type="dt"/>
          </p:nvPr>
        </p:nvSpPr>
        <p:spPr>
          <a:xfrm>
            <a:off x="609600" y="6377940"/>
            <a:ext cx="28041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g2b3070dc3d9_0_137"/>
          <p:cNvSpPr txBox="1"/>
          <p:nvPr>
            <p:ph idx="12" type="sldNum"/>
          </p:nvPr>
        </p:nvSpPr>
        <p:spPr>
          <a:xfrm>
            <a:off x="11338975" y="6153403"/>
            <a:ext cx="2616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66675" marR="0" rtl="0" algn="l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rgbClr val="7F7F7F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66675" marR="0" rtl="0" algn="l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rgbClr val="7F7F7F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66675" marR="0" rtl="0" algn="l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rgbClr val="7F7F7F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66675" marR="0" rtl="0" algn="l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rgbClr val="7F7F7F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66675" marR="0" rtl="0" algn="l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rgbClr val="7F7F7F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66675" marR="0" rtl="0" algn="l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rgbClr val="7F7F7F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66675" marR="0" rtl="0" algn="l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rgbClr val="7F7F7F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66675" marR="0" rtl="0" algn="l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rgbClr val="7F7F7F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66675" marR="0" rtl="0" algn="l">
              <a:lnSpc>
                <a:spcPct val="100000"/>
              </a:lnSpc>
              <a:spcBef>
                <a:spcPts val="0"/>
              </a:spcBef>
              <a:buNone/>
              <a:defRPr b="0" i="0" sz="1200">
                <a:solidFill>
                  <a:srgbClr val="7F7F7F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66675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40" Type="http://schemas.openxmlformats.org/officeDocument/2006/relationships/image" Target="../media/image39.png"/><Relationship Id="rId20" Type="http://schemas.openxmlformats.org/officeDocument/2006/relationships/image" Target="../media/image37.png"/><Relationship Id="rId42" Type="http://schemas.openxmlformats.org/officeDocument/2006/relationships/image" Target="../media/image42.png"/><Relationship Id="rId41" Type="http://schemas.openxmlformats.org/officeDocument/2006/relationships/image" Target="../media/image50.png"/><Relationship Id="rId22" Type="http://schemas.openxmlformats.org/officeDocument/2006/relationships/image" Target="../media/image21.png"/><Relationship Id="rId44" Type="http://schemas.openxmlformats.org/officeDocument/2006/relationships/image" Target="../media/image31.png"/><Relationship Id="rId21" Type="http://schemas.openxmlformats.org/officeDocument/2006/relationships/image" Target="../media/image17.png"/><Relationship Id="rId43" Type="http://schemas.openxmlformats.org/officeDocument/2006/relationships/image" Target="../media/image46.png"/><Relationship Id="rId24" Type="http://schemas.openxmlformats.org/officeDocument/2006/relationships/image" Target="../media/image32.png"/><Relationship Id="rId46" Type="http://schemas.openxmlformats.org/officeDocument/2006/relationships/image" Target="../media/image48.png"/><Relationship Id="rId23" Type="http://schemas.openxmlformats.org/officeDocument/2006/relationships/image" Target="../media/image19.png"/><Relationship Id="rId45" Type="http://schemas.openxmlformats.org/officeDocument/2006/relationships/image" Target="../media/image4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34.png"/><Relationship Id="rId9" Type="http://schemas.openxmlformats.org/officeDocument/2006/relationships/image" Target="../media/image4.png"/><Relationship Id="rId26" Type="http://schemas.openxmlformats.org/officeDocument/2006/relationships/image" Target="../media/image24.png"/><Relationship Id="rId48" Type="http://schemas.openxmlformats.org/officeDocument/2006/relationships/image" Target="../media/image45.png"/><Relationship Id="rId25" Type="http://schemas.openxmlformats.org/officeDocument/2006/relationships/image" Target="../media/image22.png"/><Relationship Id="rId47" Type="http://schemas.openxmlformats.org/officeDocument/2006/relationships/image" Target="../media/image43.png"/><Relationship Id="rId28" Type="http://schemas.openxmlformats.org/officeDocument/2006/relationships/image" Target="../media/image38.png"/><Relationship Id="rId27" Type="http://schemas.openxmlformats.org/officeDocument/2006/relationships/image" Target="../media/image25.png"/><Relationship Id="rId5" Type="http://schemas.openxmlformats.org/officeDocument/2006/relationships/image" Target="../media/image8.png"/><Relationship Id="rId6" Type="http://schemas.openxmlformats.org/officeDocument/2006/relationships/image" Target="../media/image44.png"/><Relationship Id="rId29" Type="http://schemas.openxmlformats.org/officeDocument/2006/relationships/image" Target="../media/image28.png"/><Relationship Id="rId7" Type="http://schemas.openxmlformats.org/officeDocument/2006/relationships/image" Target="../media/image15.png"/><Relationship Id="rId8" Type="http://schemas.openxmlformats.org/officeDocument/2006/relationships/image" Target="../media/image7.png"/><Relationship Id="rId31" Type="http://schemas.openxmlformats.org/officeDocument/2006/relationships/image" Target="../media/image36.png"/><Relationship Id="rId30" Type="http://schemas.openxmlformats.org/officeDocument/2006/relationships/image" Target="../media/image49.png"/><Relationship Id="rId11" Type="http://schemas.openxmlformats.org/officeDocument/2006/relationships/image" Target="../media/image5.png"/><Relationship Id="rId33" Type="http://schemas.openxmlformats.org/officeDocument/2006/relationships/image" Target="../media/image29.png"/><Relationship Id="rId10" Type="http://schemas.openxmlformats.org/officeDocument/2006/relationships/image" Target="../media/image35.png"/><Relationship Id="rId32" Type="http://schemas.openxmlformats.org/officeDocument/2006/relationships/image" Target="../media/image27.png"/><Relationship Id="rId13" Type="http://schemas.openxmlformats.org/officeDocument/2006/relationships/image" Target="../media/image9.png"/><Relationship Id="rId35" Type="http://schemas.openxmlformats.org/officeDocument/2006/relationships/image" Target="../media/image30.png"/><Relationship Id="rId12" Type="http://schemas.openxmlformats.org/officeDocument/2006/relationships/image" Target="../media/image11.png"/><Relationship Id="rId34" Type="http://schemas.openxmlformats.org/officeDocument/2006/relationships/image" Target="../media/image51.png"/><Relationship Id="rId15" Type="http://schemas.openxmlformats.org/officeDocument/2006/relationships/image" Target="../media/image26.png"/><Relationship Id="rId37" Type="http://schemas.openxmlformats.org/officeDocument/2006/relationships/image" Target="../media/image52.png"/><Relationship Id="rId14" Type="http://schemas.openxmlformats.org/officeDocument/2006/relationships/image" Target="../media/image10.png"/><Relationship Id="rId36" Type="http://schemas.openxmlformats.org/officeDocument/2006/relationships/image" Target="../media/image23.png"/><Relationship Id="rId17" Type="http://schemas.openxmlformats.org/officeDocument/2006/relationships/image" Target="../media/image6.png"/><Relationship Id="rId39" Type="http://schemas.openxmlformats.org/officeDocument/2006/relationships/image" Target="../media/image47.png"/><Relationship Id="rId16" Type="http://schemas.openxmlformats.org/officeDocument/2006/relationships/image" Target="../media/image12.png"/><Relationship Id="rId38" Type="http://schemas.openxmlformats.org/officeDocument/2006/relationships/image" Target="../media/image33.png"/><Relationship Id="rId19" Type="http://schemas.openxmlformats.org/officeDocument/2006/relationships/image" Target="../media/image13.png"/><Relationship Id="rId18" Type="http://schemas.openxmlformats.org/officeDocument/2006/relationships/image" Target="../media/image1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0.png"/><Relationship Id="rId4" Type="http://schemas.openxmlformats.org/officeDocument/2006/relationships/image" Target="../media/image40.png"/><Relationship Id="rId5" Type="http://schemas.openxmlformats.org/officeDocument/2006/relationships/image" Target="../media/image14.png"/><Relationship Id="rId6" Type="http://schemas.openxmlformats.org/officeDocument/2006/relationships/image" Target="../media/image1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/>
          <p:nvPr>
            <p:ph type="ctrTitle"/>
          </p:nvPr>
        </p:nvSpPr>
        <p:spPr>
          <a:xfrm>
            <a:off x="1554109" y="2775339"/>
            <a:ext cx="9144000" cy="7180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3939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Название проекта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"/>
          <p:cNvSpPr txBox="1"/>
          <p:nvPr>
            <p:ph idx="1" type="subTitle"/>
          </p:nvPr>
        </p:nvSpPr>
        <p:spPr>
          <a:xfrm>
            <a:off x="1524000" y="5159591"/>
            <a:ext cx="91440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3939"/>
              </a:buClr>
              <a:buSzPct val="100000"/>
              <a:buNone/>
            </a:pPr>
            <a:r>
              <a:rPr lang="ru-RU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Руководитель проекта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1245019" y="1212979"/>
            <a:ext cx="1893962" cy="1893962"/>
          </a:xfrm>
          <a:prstGeom prst="ellipse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11159412" y="548211"/>
            <a:ext cx="1329536" cy="1329536"/>
          </a:xfrm>
          <a:prstGeom prst="ellipse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11283238" y="1608191"/>
            <a:ext cx="180974" cy="180974"/>
          </a:xfrm>
          <a:prstGeom prst="ellipse">
            <a:avLst/>
          </a:prstGeom>
          <a:solidFill>
            <a:srgbClr val="DC3E3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11667856" y="2916327"/>
            <a:ext cx="173469" cy="173469"/>
          </a:xfrm>
          <a:prstGeom prst="ellipse">
            <a:avLst/>
          </a:prstGeom>
          <a:solidFill>
            <a:srgbClr val="B3C6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0" name="Google Shape;100;p1"/>
          <p:cNvGrpSpPr/>
          <p:nvPr/>
        </p:nvGrpSpPr>
        <p:grpSpPr>
          <a:xfrm rot="930293">
            <a:off x="38016" y="-1839081"/>
            <a:ext cx="1442403" cy="7512368"/>
            <a:chOff x="-142240" y="-471488"/>
            <a:chExt cx="1442403" cy="7512368"/>
          </a:xfrm>
        </p:grpSpPr>
        <p:cxnSp>
          <p:nvCxnSpPr>
            <p:cNvPr id="101" name="Google Shape;101;p1"/>
            <p:cNvCxnSpPr>
              <a:stCxn id="102" idx="0"/>
            </p:cNvCxnSpPr>
            <p:nvPr/>
          </p:nvCxnSpPr>
          <p:spPr>
            <a:xfrm rot="9869578">
              <a:off x="342876" y="1895094"/>
              <a:ext cx="215443" cy="105603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3" name="Google Shape;103;p1"/>
            <p:cNvCxnSpPr>
              <a:endCxn id="102" idx="4"/>
            </p:cNvCxnSpPr>
            <p:nvPr/>
          </p:nvCxnSpPr>
          <p:spPr>
            <a:xfrm flipH="1" rot="9869020">
              <a:off x="95661" y="3116353"/>
              <a:ext cx="709872" cy="72602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4" name="Google Shape;104;p1"/>
            <p:cNvCxnSpPr/>
            <p:nvPr/>
          </p:nvCxnSpPr>
          <p:spPr>
            <a:xfrm rot="10800000">
              <a:off x="205740" y="3924300"/>
              <a:ext cx="922020" cy="1308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5" name="Google Shape;105;p1"/>
            <p:cNvCxnSpPr/>
            <p:nvPr/>
          </p:nvCxnSpPr>
          <p:spPr>
            <a:xfrm flipH="1" rot="10800000">
              <a:off x="-142240" y="5232400"/>
              <a:ext cx="1270000" cy="180848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2" name="Google Shape;102;p1"/>
            <p:cNvSpPr/>
            <p:nvPr/>
          </p:nvSpPr>
          <p:spPr>
            <a:xfrm>
              <a:off x="629794" y="2903110"/>
              <a:ext cx="131506" cy="131506"/>
            </a:xfrm>
            <a:prstGeom prst="ellipse">
              <a:avLst/>
            </a:prstGeom>
            <a:solidFill>
              <a:srgbClr val="0092D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6" name="Google Shape;106;p1"/>
            <p:cNvCxnSpPr/>
            <p:nvPr/>
          </p:nvCxnSpPr>
          <p:spPr>
            <a:xfrm flipH="1">
              <a:off x="205739" y="-471488"/>
              <a:ext cx="1094424" cy="2414588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7" name="Google Shape;107;p1"/>
            <p:cNvSpPr/>
            <p:nvPr/>
          </p:nvSpPr>
          <p:spPr>
            <a:xfrm>
              <a:off x="1015851" y="5117103"/>
              <a:ext cx="223819" cy="230594"/>
            </a:xfrm>
            <a:prstGeom prst="ellipse">
              <a:avLst/>
            </a:prstGeom>
            <a:solidFill>
              <a:srgbClr val="0092D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8" name="Google Shape;10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1309" y="135925"/>
            <a:ext cx="1655804" cy="11916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47649" y="678863"/>
            <a:ext cx="2771879" cy="64873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"/>
          <p:cNvSpPr txBox="1"/>
          <p:nvPr/>
        </p:nvSpPr>
        <p:spPr>
          <a:xfrm>
            <a:off x="3347675" y="5703850"/>
            <a:ext cx="62496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rPr>
              <a:t>политика/стратегический проект</a:t>
            </a:r>
            <a:endParaRPr sz="2200">
              <a:solidFill>
                <a:srgbClr val="88888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7"/>
          <p:cNvSpPr/>
          <p:nvPr/>
        </p:nvSpPr>
        <p:spPr>
          <a:xfrm>
            <a:off x="-333632" y="-123568"/>
            <a:ext cx="4410332" cy="7073008"/>
          </a:xfrm>
          <a:prstGeom prst="rect">
            <a:avLst/>
          </a:prstGeom>
          <a:solidFill>
            <a:srgbClr val="031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458BB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7"/>
          <p:cNvSpPr txBox="1"/>
          <p:nvPr/>
        </p:nvSpPr>
        <p:spPr>
          <a:xfrm>
            <a:off x="5165985" y="1884358"/>
            <a:ext cx="61404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Проектный офис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Руководитель проектного офиса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Иванкова Ирина Олеговна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+7 984 191-99-80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ivankova_io@sakhgu.ru</a:t>
            </a:r>
            <a:endParaRPr sz="1800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50" name="Google Shape;250;p7"/>
          <p:cNvGrpSpPr/>
          <p:nvPr/>
        </p:nvGrpSpPr>
        <p:grpSpPr>
          <a:xfrm flipH="1" rot="187927">
            <a:off x="10780026" y="-517120"/>
            <a:ext cx="1564972" cy="8061704"/>
            <a:chOff x="-142240" y="-471488"/>
            <a:chExt cx="1442403" cy="7512368"/>
          </a:xfrm>
        </p:grpSpPr>
        <p:cxnSp>
          <p:nvCxnSpPr>
            <p:cNvPr id="251" name="Google Shape;251;p7"/>
            <p:cNvCxnSpPr>
              <a:stCxn id="252" idx="0"/>
            </p:cNvCxnSpPr>
            <p:nvPr/>
          </p:nvCxnSpPr>
          <p:spPr>
            <a:xfrm rot="-10609210">
              <a:off x="180788" y="1958024"/>
              <a:ext cx="551649" cy="93046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3" name="Google Shape;253;p7"/>
            <p:cNvCxnSpPr>
              <a:endCxn id="252" idx="4"/>
            </p:cNvCxnSpPr>
            <p:nvPr/>
          </p:nvCxnSpPr>
          <p:spPr>
            <a:xfrm flipH="1" rot="-10609210">
              <a:off x="228863" y="3047529"/>
              <a:ext cx="454299" cy="8901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4" name="Google Shape;254;p7"/>
            <p:cNvCxnSpPr/>
            <p:nvPr/>
          </p:nvCxnSpPr>
          <p:spPr>
            <a:xfrm rot="10800000">
              <a:off x="205740" y="3924300"/>
              <a:ext cx="922020" cy="1308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5" name="Google Shape;255;p7"/>
            <p:cNvCxnSpPr/>
            <p:nvPr/>
          </p:nvCxnSpPr>
          <p:spPr>
            <a:xfrm flipH="1" rot="10800000">
              <a:off x="-142240" y="5232400"/>
              <a:ext cx="1270000" cy="180848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52" name="Google Shape;252;p7"/>
            <p:cNvSpPr/>
            <p:nvPr/>
          </p:nvSpPr>
          <p:spPr>
            <a:xfrm>
              <a:off x="628839" y="2903107"/>
              <a:ext cx="155948" cy="157670"/>
            </a:xfrm>
            <a:prstGeom prst="ellipse">
              <a:avLst/>
            </a:prstGeom>
            <a:noFill/>
            <a:ln cap="flat" cmpd="sng" w="12700">
              <a:solidFill>
                <a:srgbClr val="DC3E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56" name="Google Shape;256;p7"/>
            <p:cNvCxnSpPr/>
            <p:nvPr/>
          </p:nvCxnSpPr>
          <p:spPr>
            <a:xfrm flipH="1">
              <a:off x="205739" y="-471488"/>
              <a:ext cx="1094424" cy="2414588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57" name="Google Shape;257;p7"/>
            <p:cNvSpPr/>
            <p:nvPr/>
          </p:nvSpPr>
          <p:spPr>
            <a:xfrm>
              <a:off x="1015851" y="5117103"/>
              <a:ext cx="223819" cy="230594"/>
            </a:xfrm>
            <a:prstGeom prst="ellipse">
              <a:avLst/>
            </a:prstGeom>
            <a:solidFill>
              <a:srgbClr val="CAD8E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b3070dc3d9_0_49"/>
          <p:cNvSpPr/>
          <p:nvPr/>
        </p:nvSpPr>
        <p:spPr>
          <a:xfrm>
            <a:off x="8942831" y="414754"/>
            <a:ext cx="0" cy="424815"/>
          </a:xfrm>
          <a:custGeom>
            <a:rect b="b" l="l" r="r" t="t"/>
            <a:pathLst>
              <a:path extrusionOk="0" h="424815" w="120000">
                <a:moveTo>
                  <a:pt x="0" y="0"/>
                </a:moveTo>
                <a:lnTo>
                  <a:pt x="0" y="424773"/>
                </a:lnTo>
              </a:path>
            </a:pathLst>
          </a:custGeom>
          <a:noFill/>
          <a:ln cap="flat" cmpd="sng" w="12700">
            <a:solidFill>
              <a:srgbClr val="AAADB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3" name="Google Shape;263;g2b3070dc3d9_0_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8175" y="142263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b3070dc3d9_0_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81127" y="142263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b3070dc3d9_0_4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88175" y="230242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b3070dc3d9_0_4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556378" y="5481961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b3070dc3d9_0_4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184651" y="230242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b3070dc3d9_0_4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184651" y="142263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2b3070dc3d9_0_4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774079" y="142263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b3070dc3d9_0_4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184567" y="5481961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2b3070dc3d9_0_49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185102" y="4389852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b3070dc3d9_0_49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381127" y="230242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b3070dc3d9_0_49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577351" y="5481961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2b3070dc3d9_0_49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3380959" y="5481961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b3070dc3d9_0_49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3382029" y="4389852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2b3070dc3d9_0_49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2185102" y="3394529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b3070dc3d9_0_49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5775883" y="4389852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b3070dc3d9_0_49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4577603" y="230242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b3070dc3d9_0_49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988175" y="4389852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g2b3070dc3d9_0_49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3382029" y="3394529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g2b3070dc3d9_0_49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4577603" y="142263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g2b3070dc3d9_0_49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4578956" y="4389852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b3070dc3d9_0_49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6970555" y="142263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g2b3070dc3d9_0_49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5774079" y="230242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2b3070dc3d9_0_49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4578956" y="3394529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b3070dc3d9_0_49"/>
          <p:cNvPicPr preferRelativeResize="0"/>
          <p:nvPr/>
        </p:nvPicPr>
        <p:blipFill rotWithShape="1">
          <a:blip r:embed="rId26">
            <a:alphaModFix/>
          </a:blip>
          <a:srcRect b="0" l="0" r="0" t="0"/>
          <a:stretch/>
        </p:blipFill>
        <p:spPr>
          <a:xfrm>
            <a:off x="10556378" y="4389852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b3070dc3d9_0_49"/>
          <p:cNvPicPr preferRelativeResize="0"/>
          <p:nvPr/>
        </p:nvPicPr>
        <p:blipFill rotWithShape="1">
          <a:blip r:embed="rId27">
            <a:alphaModFix/>
          </a:blip>
          <a:srcRect b="0" l="0" r="0" t="0"/>
          <a:stretch/>
        </p:blipFill>
        <p:spPr>
          <a:xfrm>
            <a:off x="8166132" y="4389852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b3070dc3d9_0_49"/>
          <p:cNvPicPr preferRelativeResize="0"/>
          <p:nvPr/>
        </p:nvPicPr>
        <p:blipFill rotWithShape="1">
          <a:blip r:embed="rId28">
            <a:alphaModFix/>
          </a:blip>
          <a:srcRect b="0" l="0" r="0" t="0"/>
          <a:stretch/>
        </p:blipFill>
        <p:spPr>
          <a:xfrm>
            <a:off x="5773743" y="5481961"/>
            <a:ext cx="644519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b3070dc3d9_0_49"/>
          <p:cNvPicPr preferRelativeResize="0"/>
          <p:nvPr/>
        </p:nvPicPr>
        <p:blipFill rotWithShape="1">
          <a:blip r:embed="rId29">
            <a:alphaModFix/>
          </a:blip>
          <a:srcRect b="0" l="0" r="0" t="0"/>
          <a:stretch/>
        </p:blipFill>
        <p:spPr>
          <a:xfrm>
            <a:off x="988175" y="5481961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b3070dc3d9_0_49"/>
          <p:cNvPicPr preferRelativeResize="0"/>
          <p:nvPr/>
        </p:nvPicPr>
        <p:blipFill rotWithShape="1">
          <a:blip r:embed="rId30">
            <a:alphaModFix/>
          </a:blip>
          <a:srcRect b="0" l="0" r="0" t="0"/>
          <a:stretch/>
        </p:blipFill>
        <p:spPr>
          <a:xfrm>
            <a:off x="6970555" y="230242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2b3070dc3d9_0_49"/>
          <p:cNvPicPr preferRelativeResize="0"/>
          <p:nvPr/>
        </p:nvPicPr>
        <p:blipFill rotWithShape="1">
          <a:blip r:embed="rId31">
            <a:alphaModFix/>
          </a:blip>
          <a:srcRect b="0" l="0" r="0" t="0"/>
          <a:stretch/>
        </p:blipFill>
        <p:spPr>
          <a:xfrm>
            <a:off x="6972809" y="4389852"/>
            <a:ext cx="644519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b3070dc3d9_0_49"/>
          <p:cNvPicPr preferRelativeResize="0"/>
          <p:nvPr/>
        </p:nvPicPr>
        <p:blipFill rotWithShape="1">
          <a:blip r:embed="rId32">
            <a:alphaModFix/>
          </a:blip>
          <a:srcRect b="0" l="0" r="0" t="0"/>
          <a:stretch/>
        </p:blipFill>
        <p:spPr>
          <a:xfrm>
            <a:off x="5775882" y="3394529"/>
            <a:ext cx="644519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g2b3070dc3d9_0_49"/>
          <p:cNvPicPr preferRelativeResize="0"/>
          <p:nvPr/>
        </p:nvPicPr>
        <p:blipFill rotWithShape="1">
          <a:blip r:embed="rId33">
            <a:alphaModFix/>
          </a:blip>
          <a:srcRect b="0" l="0" r="0" t="0"/>
          <a:stretch/>
        </p:blipFill>
        <p:spPr>
          <a:xfrm>
            <a:off x="9359454" y="3394529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2b3070dc3d9_0_49"/>
          <p:cNvPicPr preferRelativeResize="0"/>
          <p:nvPr/>
        </p:nvPicPr>
        <p:blipFill rotWithShape="1">
          <a:blip r:embed="rId34">
            <a:alphaModFix/>
          </a:blip>
          <a:srcRect b="0" l="0" r="0" t="0"/>
          <a:stretch/>
        </p:blipFill>
        <p:spPr>
          <a:xfrm>
            <a:off x="9359902" y="2302420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2b3070dc3d9_0_49"/>
          <p:cNvPicPr preferRelativeResize="0"/>
          <p:nvPr/>
        </p:nvPicPr>
        <p:blipFill rotWithShape="1">
          <a:blip r:embed="rId35">
            <a:alphaModFix/>
          </a:blip>
          <a:srcRect b="0" l="0" r="0" t="0"/>
          <a:stretch/>
        </p:blipFill>
        <p:spPr>
          <a:xfrm>
            <a:off x="6969204" y="3394529"/>
            <a:ext cx="644519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b3070dc3d9_0_49"/>
          <p:cNvPicPr preferRelativeResize="0"/>
          <p:nvPr/>
        </p:nvPicPr>
        <p:blipFill rotWithShape="1">
          <a:blip r:embed="rId36">
            <a:alphaModFix/>
          </a:blip>
          <a:srcRect b="0" l="0" r="0" t="0"/>
          <a:stretch/>
        </p:blipFill>
        <p:spPr>
          <a:xfrm>
            <a:off x="8167030" y="2302420"/>
            <a:ext cx="644519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b3070dc3d9_0_49"/>
          <p:cNvPicPr preferRelativeResize="0"/>
          <p:nvPr/>
        </p:nvPicPr>
        <p:blipFill rotWithShape="1">
          <a:blip r:embed="rId37">
            <a:alphaModFix/>
          </a:blip>
          <a:srcRect b="0" l="0" r="0" t="0"/>
          <a:stretch/>
        </p:blipFill>
        <p:spPr>
          <a:xfrm>
            <a:off x="6967205" y="5481962"/>
            <a:ext cx="647448" cy="64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b3070dc3d9_0_49"/>
          <p:cNvPicPr preferRelativeResize="0"/>
          <p:nvPr/>
        </p:nvPicPr>
        <p:blipFill rotWithShape="1">
          <a:blip r:embed="rId38">
            <a:alphaModFix/>
          </a:blip>
          <a:srcRect b="0" l="0" r="0" t="0"/>
          <a:stretch/>
        </p:blipFill>
        <p:spPr>
          <a:xfrm>
            <a:off x="8162527" y="3394530"/>
            <a:ext cx="647448" cy="64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2b3070dc3d9_0_49"/>
          <p:cNvPicPr preferRelativeResize="0"/>
          <p:nvPr/>
        </p:nvPicPr>
        <p:blipFill rotWithShape="1">
          <a:blip r:embed="rId39">
            <a:alphaModFix/>
          </a:blip>
          <a:srcRect b="0" l="0" r="0" t="0"/>
          <a:stretch/>
        </p:blipFill>
        <p:spPr>
          <a:xfrm>
            <a:off x="10556378" y="3394530"/>
            <a:ext cx="647448" cy="64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b3070dc3d9_0_49"/>
          <p:cNvPicPr preferRelativeResize="0"/>
          <p:nvPr/>
        </p:nvPicPr>
        <p:blipFill rotWithShape="1">
          <a:blip r:embed="rId40">
            <a:alphaModFix/>
          </a:blip>
          <a:srcRect b="0" l="0" r="0" t="0"/>
          <a:stretch/>
        </p:blipFill>
        <p:spPr>
          <a:xfrm>
            <a:off x="10556378" y="1420829"/>
            <a:ext cx="647448" cy="64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b3070dc3d9_0_49"/>
          <p:cNvPicPr preferRelativeResize="0"/>
          <p:nvPr/>
        </p:nvPicPr>
        <p:blipFill rotWithShape="1">
          <a:blip r:embed="rId41">
            <a:alphaModFix/>
          </a:blip>
          <a:srcRect b="0" l="0" r="0" t="0"/>
          <a:stretch/>
        </p:blipFill>
        <p:spPr>
          <a:xfrm>
            <a:off x="9359987" y="5481962"/>
            <a:ext cx="647448" cy="64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2b3070dc3d9_0_49"/>
          <p:cNvPicPr preferRelativeResize="0"/>
          <p:nvPr/>
        </p:nvPicPr>
        <p:blipFill rotWithShape="1">
          <a:blip r:embed="rId42">
            <a:alphaModFix/>
          </a:blip>
          <a:srcRect b="0" l="0" r="0" t="0"/>
          <a:stretch/>
        </p:blipFill>
        <p:spPr>
          <a:xfrm>
            <a:off x="8163596" y="5481962"/>
            <a:ext cx="647448" cy="64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2b3070dc3d9_0_49"/>
          <p:cNvPicPr preferRelativeResize="0"/>
          <p:nvPr/>
        </p:nvPicPr>
        <p:blipFill rotWithShape="1">
          <a:blip r:embed="rId43">
            <a:alphaModFix/>
          </a:blip>
          <a:srcRect b="0" l="0" r="0" t="0"/>
          <a:stretch/>
        </p:blipFill>
        <p:spPr>
          <a:xfrm>
            <a:off x="10556378" y="2302420"/>
            <a:ext cx="647448" cy="64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b3070dc3d9_0_49"/>
          <p:cNvPicPr preferRelativeResize="0"/>
          <p:nvPr/>
        </p:nvPicPr>
        <p:blipFill rotWithShape="1">
          <a:blip r:embed="rId44">
            <a:alphaModFix/>
          </a:blip>
          <a:srcRect b="0" l="0" r="0" t="0"/>
          <a:stretch/>
        </p:blipFill>
        <p:spPr>
          <a:xfrm>
            <a:off x="988175" y="3394530"/>
            <a:ext cx="647448" cy="64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b3070dc3d9_0_49"/>
          <p:cNvPicPr preferRelativeResize="0"/>
          <p:nvPr/>
        </p:nvPicPr>
        <p:blipFill rotWithShape="1">
          <a:blip r:embed="rId45">
            <a:alphaModFix/>
          </a:blip>
          <a:srcRect b="0" l="0" r="0" t="0"/>
          <a:stretch/>
        </p:blipFill>
        <p:spPr>
          <a:xfrm>
            <a:off x="8167031" y="1420829"/>
            <a:ext cx="647448" cy="64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b3070dc3d9_0_49"/>
          <p:cNvPicPr preferRelativeResize="0"/>
          <p:nvPr/>
        </p:nvPicPr>
        <p:blipFill rotWithShape="1">
          <a:blip r:embed="rId46">
            <a:alphaModFix/>
          </a:blip>
          <a:srcRect b="0" l="0" r="0" t="0"/>
          <a:stretch/>
        </p:blipFill>
        <p:spPr>
          <a:xfrm>
            <a:off x="9363058" y="4389853"/>
            <a:ext cx="644519" cy="64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2b3070dc3d9_0_49"/>
          <p:cNvPicPr preferRelativeResize="0"/>
          <p:nvPr/>
        </p:nvPicPr>
        <p:blipFill rotWithShape="1">
          <a:blip r:embed="rId47">
            <a:alphaModFix/>
          </a:blip>
          <a:srcRect b="0" l="0" r="0" t="0"/>
          <a:stretch/>
        </p:blipFill>
        <p:spPr>
          <a:xfrm>
            <a:off x="9363506" y="1420829"/>
            <a:ext cx="644519" cy="647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2b3070dc3d9_0_49"/>
          <p:cNvPicPr preferRelativeResize="0"/>
          <p:nvPr/>
        </p:nvPicPr>
        <p:blipFill rotWithShape="1">
          <a:blip r:embed="rId48">
            <a:alphaModFix/>
          </a:blip>
          <a:srcRect b="0" l="0" r="0" t="0"/>
          <a:stretch/>
        </p:blipFill>
        <p:spPr>
          <a:xfrm>
            <a:off x="9155752" y="322384"/>
            <a:ext cx="2314035" cy="609552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g2b3070dc3d9_0_49"/>
          <p:cNvSpPr txBox="1"/>
          <p:nvPr>
            <p:ph type="title"/>
          </p:nvPr>
        </p:nvSpPr>
        <p:spPr>
          <a:xfrm>
            <a:off x="603648" y="473667"/>
            <a:ext cx="5685300" cy="9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98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latin typeface="Verdana"/>
                <a:ea typeface="Verdana"/>
                <a:cs typeface="Verdana"/>
                <a:sym typeface="Verdana"/>
              </a:rPr>
              <a:t>Пример сюжетных</a:t>
            </a:r>
            <a:endParaRPr/>
          </a:p>
          <a:p>
            <a:pPr indent="0" lvl="0" marL="12700" rtl="0" algn="l">
              <a:lnSpc>
                <a:spcPct val="988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>
                <a:latin typeface="Verdana"/>
                <a:ea typeface="Verdana"/>
                <a:cs typeface="Verdana"/>
                <a:sym typeface="Verdana"/>
              </a:rPr>
              <a:t>и навигационных иконок</a:t>
            </a:r>
            <a:endParaRPr/>
          </a:p>
        </p:txBody>
      </p:sp>
      <p:sp>
        <p:nvSpPr>
          <p:cNvPr id="310" name="Google Shape;310;g2b3070dc3d9_0_49"/>
          <p:cNvSpPr txBox="1"/>
          <p:nvPr>
            <p:ph idx="12" type="sldNum"/>
          </p:nvPr>
        </p:nvSpPr>
        <p:spPr>
          <a:xfrm>
            <a:off x="11338975" y="6153403"/>
            <a:ext cx="2616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666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3939"/>
              </a:buClr>
              <a:buSzPts val="4400"/>
              <a:buFont typeface="Arial"/>
              <a:buNone/>
            </a:pPr>
            <a:r>
              <a:rPr lang="ru-RU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Название</a:t>
            </a:r>
            <a:r>
              <a:rPr lang="ru-RU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 проектной инициативы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17" name="Google Shape;117;p2"/>
          <p:cNvCxnSpPr/>
          <p:nvPr/>
        </p:nvCxnSpPr>
        <p:spPr>
          <a:xfrm>
            <a:off x="9970075" y="4436680"/>
            <a:ext cx="2226794" cy="2282121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18" name="Google Shape;118;p2"/>
          <p:cNvGrpSpPr/>
          <p:nvPr/>
        </p:nvGrpSpPr>
        <p:grpSpPr>
          <a:xfrm flipH="1" rot="187927">
            <a:off x="10780026" y="-517120"/>
            <a:ext cx="1564972" cy="8061704"/>
            <a:chOff x="-142240" y="-471488"/>
            <a:chExt cx="1442403" cy="7512368"/>
          </a:xfrm>
        </p:grpSpPr>
        <p:cxnSp>
          <p:nvCxnSpPr>
            <p:cNvPr id="119" name="Google Shape;119;p2"/>
            <p:cNvCxnSpPr>
              <a:stCxn id="120" idx="0"/>
            </p:cNvCxnSpPr>
            <p:nvPr/>
          </p:nvCxnSpPr>
          <p:spPr>
            <a:xfrm rot="-10609210">
              <a:off x="180788" y="1958024"/>
              <a:ext cx="551649" cy="93046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1" name="Google Shape;121;p2"/>
            <p:cNvCxnSpPr>
              <a:endCxn id="120" idx="4"/>
            </p:cNvCxnSpPr>
            <p:nvPr/>
          </p:nvCxnSpPr>
          <p:spPr>
            <a:xfrm flipH="1" rot="-10609210">
              <a:off x="228863" y="3047529"/>
              <a:ext cx="454299" cy="8901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2" name="Google Shape;122;p2"/>
            <p:cNvCxnSpPr/>
            <p:nvPr/>
          </p:nvCxnSpPr>
          <p:spPr>
            <a:xfrm rot="10800000">
              <a:off x="205740" y="3924300"/>
              <a:ext cx="922020" cy="1308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3" name="Google Shape;123;p2"/>
            <p:cNvCxnSpPr/>
            <p:nvPr/>
          </p:nvCxnSpPr>
          <p:spPr>
            <a:xfrm flipH="1" rot="10800000">
              <a:off x="-142240" y="5232400"/>
              <a:ext cx="1270000" cy="180848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0" name="Google Shape;120;p2"/>
            <p:cNvSpPr/>
            <p:nvPr/>
          </p:nvSpPr>
          <p:spPr>
            <a:xfrm>
              <a:off x="628839" y="2903107"/>
              <a:ext cx="155948" cy="157670"/>
            </a:xfrm>
            <a:prstGeom prst="ellipse">
              <a:avLst/>
            </a:prstGeom>
            <a:noFill/>
            <a:ln cap="flat" cmpd="sng" w="12700">
              <a:solidFill>
                <a:srgbClr val="DC3E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4" name="Google Shape;124;p2"/>
            <p:cNvCxnSpPr/>
            <p:nvPr/>
          </p:nvCxnSpPr>
          <p:spPr>
            <a:xfrm flipH="1">
              <a:off x="205739" y="-471488"/>
              <a:ext cx="1094424" cy="2414588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5" name="Google Shape;125;p2"/>
            <p:cNvSpPr/>
            <p:nvPr/>
          </p:nvSpPr>
          <p:spPr>
            <a:xfrm>
              <a:off x="1015851" y="5117103"/>
              <a:ext cx="223819" cy="230594"/>
            </a:xfrm>
            <a:prstGeom prst="ellipse">
              <a:avLst/>
            </a:prstGeom>
            <a:solidFill>
              <a:srgbClr val="CAD8E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6" name="Google Shape;126;p2"/>
          <p:cNvSpPr/>
          <p:nvPr/>
        </p:nvSpPr>
        <p:spPr>
          <a:xfrm>
            <a:off x="953674" y="1936915"/>
            <a:ext cx="720000" cy="720000"/>
          </a:xfrm>
          <a:prstGeom prst="ellipse">
            <a:avLst/>
          </a:prstGeom>
          <a:solidFill>
            <a:srgbClr val="0092D9">
              <a:alpha val="2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7" name="Google Shape;127;p2"/>
          <p:cNvSpPr/>
          <p:nvPr/>
        </p:nvSpPr>
        <p:spPr>
          <a:xfrm>
            <a:off x="953674" y="5134136"/>
            <a:ext cx="720000" cy="720000"/>
          </a:xfrm>
          <a:prstGeom prst="ellipse">
            <a:avLst/>
          </a:prstGeom>
          <a:solidFill>
            <a:srgbClr val="0092D9">
              <a:alpha val="2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953674" y="3535525"/>
            <a:ext cx="720000" cy="720000"/>
          </a:xfrm>
          <a:prstGeom prst="ellipse">
            <a:avLst/>
          </a:prstGeom>
          <a:solidFill>
            <a:srgbClr val="0092D9">
              <a:alpha val="2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1857375" y="2054420"/>
            <a:ext cx="67278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Проблема</a:t>
            </a:r>
            <a:endParaRPr b="1" i="0" sz="2400" u="none" cap="none" strike="noStrike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ru-RU" sz="2400" u="none" cap="none" strike="noStrike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0" name="Google Shape;130;p2"/>
          <p:cNvSpPr txBox="1"/>
          <p:nvPr/>
        </p:nvSpPr>
        <p:spPr>
          <a:xfrm>
            <a:off x="1857375" y="3681948"/>
            <a:ext cx="610235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Цель реализации проекта</a:t>
            </a:r>
            <a:endParaRPr b="1" sz="2400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1" name="Google Shape;131;p2"/>
          <p:cNvSpPr txBox="1"/>
          <p:nvPr/>
        </p:nvSpPr>
        <p:spPr>
          <a:xfrm>
            <a:off x="1857375" y="5236717"/>
            <a:ext cx="610235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Сроки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2"/>
          <p:cNvSpPr txBox="1"/>
          <p:nvPr/>
        </p:nvSpPr>
        <p:spPr>
          <a:xfrm>
            <a:off x="1144294" y="2112249"/>
            <a:ext cx="3416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1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3" name="Google Shape;133;p2"/>
          <p:cNvSpPr txBox="1"/>
          <p:nvPr/>
        </p:nvSpPr>
        <p:spPr>
          <a:xfrm>
            <a:off x="1142871" y="3710859"/>
            <a:ext cx="3416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4" name="Google Shape;134;p2"/>
          <p:cNvSpPr txBox="1"/>
          <p:nvPr/>
        </p:nvSpPr>
        <p:spPr>
          <a:xfrm>
            <a:off x="1144294" y="5309470"/>
            <a:ext cx="3416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3939"/>
              </a:buClr>
              <a:buSzPts val="4400"/>
              <a:buFont typeface="Arial"/>
              <a:buNone/>
            </a:pPr>
            <a:r>
              <a:rPr lang="ru-RU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Структурная декомпозиция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40" name="Google Shape;140;p4"/>
          <p:cNvGraphicFramePr/>
          <p:nvPr/>
        </p:nvGraphicFramePr>
        <p:xfrm>
          <a:off x="577850" y="162877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{9577A81A-B7FD-4655-870C-ED9AA23DB99C}</a:tableStyleId>
              </a:tblPr>
              <a:tblGrid>
                <a:gridCol w="2771575"/>
                <a:gridCol w="2771575"/>
                <a:gridCol w="2771575"/>
                <a:gridCol w="2771575"/>
              </a:tblGrid>
              <a:tr h="492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cap="none" strike="noStrike">
                          <a:solidFill>
                            <a:srgbClr val="36393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Этап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cap="none" strike="noStrike">
                          <a:solidFill>
                            <a:srgbClr val="36393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Ключевые события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cap="none" strike="noStrike">
                          <a:solidFill>
                            <a:srgbClr val="36393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Дата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cap="none" strike="noStrike">
                          <a:solidFill>
                            <a:srgbClr val="36393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Ключевой результат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492925"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4929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492925">
                <a:tc row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4929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4909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492925">
                <a:tc row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4929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4929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41" name="Google Shape;141;p4"/>
          <p:cNvSpPr/>
          <p:nvPr/>
        </p:nvSpPr>
        <p:spPr>
          <a:xfrm flipH="1" rot="-5400000">
            <a:off x="9600406" y="-1345406"/>
            <a:ext cx="1855788" cy="4165600"/>
          </a:xfrm>
          <a:prstGeom prst="rtTriangle">
            <a:avLst/>
          </a:prstGeom>
          <a:solidFill>
            <a:srgbClr val="DC3E3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CAD8E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2" name="Google Shape;142;p4"/>
          <p:cNvGrpSpPr/>
          <p:nvPr/>
        </p:nvGrpSpPr>
        <p:grpSpPr>
          <a:xfrm rot="2887659">
            <a:off x="664342" y="-3526517"/>
            <a:ext cx="1465686" cy="8029156"/>
            <a:chOff x="-142240" y="-471488"/>
            <a:chExt cx="1442403" cy="7512368"/>
          </a:xfrm>
        </p:grpSpPr>
        <p:cxnSp>
          <p:nvCxnSpPr>
            <p:cNvPr id="143" name="Google Shape;143;p4"/>
            <p:cNvCxnSpPr>
              <a:stCxn id="144" idx="0"/>
            </p:cNvCxnSpPr>
            <p:nvPr/>
          </p:nvCxnSpPr>
          <p:spPr>
            <a:xfrm flipH="1" rot="7997706">
              <a:off x="253407" y="1911456"/>
              <a:ext cx="406413" cy="102360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5" name="Google Shape;145;p4"/>
            <p:cNvCxnSpPr>
              <a:endCxn id="144" idx="4"/>
            </p:cNvCxnSpPr>
            <p:nvPr/>
          </p:nvCxnSpPr>
          <p:spPr>
            <a:xfrm flipH="1" rot="7999224">
              <a:off x="-36133" y="3378709"/>
              <a:ext cx="984291" cy="2281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6" name="Google Shape;146;p4"/>
            <p:cNvCxnSpPr/>
            <p:nvPr/>
          </p:nvCxnSpPr>
          <p:spPr>
            <a:xfrm rot="10800000">
              <a:off x="205740" y="3924300"/>
              <a:ext cx="922020" cy="1308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7" name="Google Shape;147;p4"/>
            <p:cNvCxnSpPr/>
            <p:nvPr/>
          </p:nvCxnSpPr>
          <p:spPr>
            <a:xfrm flipH="1" rot="10800000">
              <a:off x="-142240" y="5232400"/>
              <a:ext cx="1270000" cy="180848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4" name="Google Shape;144;p4"/>
            <p:cNvSpPr/>
            <p:nvPr/>
          </p:nvSpPr>
          <p:spPr>
            <a:xfrm>
              <a:off x="628839" y="2903107"/>
              <a:ext cx="155948" cy="157670"/>
            </a:xfrm>
            <a:prstGeom prst="ellipse">
              <a:avLst/>
            </a:prstGeom>
            <a:noFill/>
            <a:ln cap="flat" cmpd="sng" w="12700">
              <a:solidFill>
                <a:srgbClr val="DC3E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8" name="Google Shape;148;p4"/>
            <p:cNvCxnSpPr/>
            <p:nvPr/>
          </p:nvCxnSpPr>
          <p:spPr>
            <a:xfrm flipH="1">
              <a:off x="205739" y="-471488"/>
              <a:ext cx="1094424" cy="2414588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9" name="Google Shape;149;p4"/>
            <p:cNvSpPr/>
            <p:nvPr/>
          </p:nvSpPr>
          <p:spPr>
            <a:xfrm>
              <a:off x="1015851" y="5117103"/>
              <a:ext cx="223819" cy="230594"/>
            </a:xfrm>
            <a:prstGeom prst="ellipse">
              <a:avLst/>
            </a:prstGeom>
            <a:solidFill>
              <a:srgbClr val="CAD8E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b3070dc3d9_0_143"/>
          <p:cNvSpPr txBox="1"/>
          <p:nvPr>
            <p:ph type="title"/>
          </p:nvPr>
        </p:nvSpPr>
        <p:spPr>
          <a:xfrm>
            <a:off x="838200" y="365125"/>
            <a:ext cx="6287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3939"/>
              </a:buClr>
              <a:buSzPts val="4400"/>
              <a:buFont typeface="Arial"/>
              <a:buNone/>
            </a:pPr>
            <a:r>
              <a:rPr lang="ru-RU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Ключевые партнеры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56" name="Google Shape;156;g2b3070dc3d9_0_143"/>
          <p:cNvCxnSpPr/>
          <p:nvPr/>
        </p:nvCxnSpPr>
        <p:spPr>
          <a:xfrm>
            <a:off x="9970075" y="4436680"/>
            <a:ext cx="2226900" cy="22821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57" name="Google Shape;157;g2b3070dc3d9_0_143"/>
          <p:cNvGrpSpPr/>
          <p:nvPr/>
        </p:nvGrpSpPr>
        <p:grpSpPr>
          <a:xfrm flipH="1" rot="187978">
            <a:off x="10780078" y="-517114"/>
            <a:ext cx="1565039" cy="8061531"/>
            <a:chOff x="-142240" y="-471488"/>
            <a:chExt cx="1442403" cy="7512368"/>
          </a:xfrm>
        </p:grpSpPr>
        <p:cxnSp>
          <p:nvCxnSpPr>
            <p:cNvPr id="158" name="Google Shape;158;g2b3070dc3d9_0_143"/>
            <p:cNvCxnSpPr>
              <a:stCxn id="159" idx="0"/>
            </p:cNvCxnSpPr>
            <p:nvPr/>
          </p:nvCxnSpPr>
          <p:spPr>
            <a:xfrm rot="-10609210">
              <a:off x="180814" y="1958024"/>
              <a:ext cx="551649" cy="93046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0" name="Google Shape;160;g2b3070dc3d9_0_143"/>
            <p:cNvCxnSpPr>
              <a:endCxn id="159" idx="4"/>
            </p:cNvCxnSpPr>
            <p:nvPr/>
          </p:nvCxnSpPr>
          <p:spPr>
            <a:xfrm flipH="1" rot="-10609210">
              <a:off x="228889" y="3047659"/>
              <a:ext cx="454299" cy="8901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1" name="Google Shape;161;g2b3070dc3d9_0_143"/>
            <p:cNvCxnSpPr/>
            <p:nvPr/>
          </p:nvCxnSpPr>
          <p:spPr>
            <a:xfrm rot="10800000">
              <a:off x="205860" y="3924400"/>
              <a:ext cx="921900" cy="1308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2" name="Google Shape;162;g2b3070dc3d9_0_143"/>
            <p:cNvCxnSpPr/>
            <p:nvPr/>
          </p:nvCxnSpPr>
          <p:spPr>
            <a:xfrm flipH="1" rot="10800000">
              <a:off x="-142240" y="5232480"/>
              <a:ext cx="1269900" cy="1808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59" name="Google Shape;159;g2b3070dc3d9_0_143"/>
            <p:cNvSpPr/>
            <p:nvPr/>
          </p:nvSpPr>
          <p:spPr>
            <a:xfrm>
              <a:off x="628839" y="2903107"/>
              <a:ext cx="156000" cy="157800"/>
            </a:xfrm>
            <a:prstGeom prst="ellipse">
              <a:avLst/>
            </a:prstGeom>
            <a:noFill/>
            <a:ln cap="flat" cmpd="sng" w="12700">
              <a:solidFill>
                <a:srgbClr val="DC3E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3" name="Google Shape;163;g2b3070dc3d9_0_143"/>
            <p:cNvCxnSpPr/>
            <p:nvPr/>
          </p:nvCxnSpPr>
          <p:spPr>
            <a:xfrm flipH="1">
              <a:off x="205763" y="-471488"/>
              <a:ext cx="1094400" cy="2414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64" name="Google Shape;164;g2b3070dc3d9_0_143"/>
            <p:cNvSpPr/>
            <p:nvPr/>
          </p:nvSpPr>
          <p:spPr>
            <a:xfrm>
              <a:off x="1015851" y="5117103"/>
              <a:ext cx="223800" cy="230700"/>
            </a:xfrm>
            <a:prstGeom prst="ellipse">
              <a:avLst/>
            </a:prstGeom>
            <a:solidFill>
              <a:srgbClr val="CAD8E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5" name="Google Shape;165;g2b3070dc3d9_0_143"/>
          <p:cNvSpPr/>
          <p:nvPr/>
        </p:nvSpPr>
        <p:spPr>
          <a:xfrm>
            <a:off x="8224900" y="644600"/>
            <a:ext cx="736800" cy="724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2b3070dc3d9_0_143"/>
          <p:cNvSpPr txBox="1"/>
          <p:nvPr/>
        </p:nvSpPr>
        <p:spPr>
          <a:xfrm>
            <a:off x="9067475" y="717025"/>
            <a:ext cx="3124500" cy="8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rPr>
              <a:t>Логотип партнера</a:t>
            </a:r>
            <a:endParaRPr sz="2200">
              <a:solidFill>
                <a:srgbClr val="B7B7B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7" name="Google Shape;167;g2b3070dc3d9_0_143"/>
          <p:cNvSpPr txBox="1"/>
          <p:nvPr/>
        </p:nvSpPr>
        <p:spPr>
          <a:xfrm>
            <a:off x="838200" y="1690825"/>
            <a:ext cx="10622400" cy="291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Опишите основные направления сотрудничества с вашими текущими или будущими партнерами, чье участие необходимо для реализации проекта</a:t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b3070dc3d9_0_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3939"/>
              </a:buClr>
              <a:buSzPts val="4400"/>
              <a:buFont typeface="Arial"/>
              <a:buNone/>
            </a:pPr>
            <a:r>
              <a:rPr lang="ru-RU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Ключевые результаты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74" name="Google Shape;174;g2b3070dc3d9_0_1"/>
          <p:cNvCxnSpPr/>
          <p:nvPr/>
        </p:nvCxnSpPr>
        <p:spPr>
          <a:xfrm>
            <a:off x="9970075" y="4436680"/>
            <a:ext cx="2226900" cy="22821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5" name="Google Shape;175;g2b3070dc3d9_0_1"/>
          <p:cNvGrpSpPr/>
          <p:nvPr/>
        </p:nvGrpSpPr>
        <p:grpSpPr>
          <a:xfrm flipH="1" rot="187978">
            <a:off x="10780078" y="-517114"/>
            <a:ext cx="1565039" cy="8061531"/>
            <a:chOff x="-142240" y="-471488"/>
            <a:chExt cx="1442403" cy="7512368"/>
          </a:xfrm>
        </p:grpSpPr>
        <p:cxnSp>
          <p:nvCxnSpPr>
            <p:cNvPr id="176" name="Google Shape;176;g2b3070dc3d9_0_1"/>
            <p:cNvCxnSpPr>
              <a:stCxn id="177" idx="0"/>
            </p:cNvCxnSpPr>
            <p:nvPr/>
          </p:nvCxnSpPr>
          <p:spPr>
            <a:xfrm rot="-10609210">
              <a:off x="180814" y="1958024"/>
              <a:ext cx="551649" cy="93046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8" name="Google Shape;178;g2b3070dc3d9_0_1"/>
            <p:cNvCxnSpPr>
              <a:endCxn id="177" idx="4"/>
            </p:cNvCxnSpPr>
            <p:nvPr/>
          </p:nvCxnSpPr>
          <p:spPr>
            <a:xfrm flipH="1" rot="-10609210">
              <a:off x="228889" y="3047659"/>
              <a:ext cx="454299" cy="8901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9" name="Google Shape;179;g2b3070dc3d9_0_1"/>
            <p:cNvCxnSpPr/>
            <p:nvPr/>
          </p:nvCxnSpPr>
          <p:spPr>
            <a:xfrm rot="10800000">
              <a:off x="205860" y="3924400"/>
              <a:ext cx="921900" cy="1308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0" name="Google Shape;180;g2b3070dc3d9_0_1"/>
            <p:cNvCxnSpPr/>
            <p:nvPr/>
          </p:nvCxnSpPr>
          <p:spPr>
            <a:xfrm flipH="1" rot="10800000">
              <a:off x="-142240" y="5232480"/>
              <a:ext cx="1269900" cy="1808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77" name="Google Shape;177;g2b3070dc3d9_0_1"/>
            <p:cNvSpPr/>
            <p:nvPr/>
          </p:nvSpPr>
          <p:spPr>
            <a:xfrm>
              <a:off x="628839" y="2903107"/>
              <a:ext cx="156000" cy="157800"/>
            </a:xfrm>
            <a:prstGeom prst="ellipse">
              <a:avLst/>
            </a:prstGeom>
            <a:noFill/>
            <a:ln cap="flat" cmpd="sng" w="12700">
              <a:solidFill>
                <a:srgbClr val="DC3E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1" name="Google Shape;181;g2b3070dc3d9_0_1"/>
            <p:cNvCxnSpPr/>
            <p:nvPr/>
          </p:nvCxnSpPr>
          <p:spPr>
            <a:xfrm flipH="1">
              <a:off x="205763" y="-471488"/>
              <a:ext cx="1094400" cy="2414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82" name="Google Shape;182;g2b3070dc3d9_0_1"/>
            <p:cNvSpPr/>
            <p:nvPr/>
          </p:nvSpPr>
          <p:spPr>
            <a:xfrm>
              <a:off x="1015851" y="5117103"/>
              <a:ext cx="223800" cy="230700"/>
            </a:xfrm>
            <a:prstGeom prst="ellipse">
              <a:avLst/>
            </a:prstGeom>
            <a:solidFill>
              <a:srgbClr val="CAD8E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3" name="Google Shape;183;g2b3070dc3d9_0_1"/>
          <p:cNvSpPr/>
          <p:nvPr/>
        </p:nvSpPr>
        <p:spPr>
          <a:xfrm>
            <a:off x="953674" y="1936915"/>
            <a:ext cx="720000" cy="720000"/>
          </a:xfrm>
          <a:prstGeom prst="ellipse">
            <a:avLst/>
          </a:prstGeom>
          <a:solidFill>
            <a:srgbClr val="F4CC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4" name="Google Shape;184;g2b3070dc3d9_0_1"/>
          <p:cNvSpPr/>
          <p:nvPr/>
        </p:nvSpPr>
        <p:spPr>
          <a:xfrm>
            <a:off x="953674" y="5134136"/>
            <a:ext cx="720000" cy="720000"/>
          </a:xfrm>
          <a:prstGeom prst="ellipse">
            <a:avLst/>
          </a:prstGeom>
          <a:solidFill>
            <a:srgbClr val="F4CC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5" name="Google Shape;185;g2b3070dc3d9_0_1"/>
          <p:cNvSpPr/>
          <p:nvPr/>
        </p:nvSpPr>
        <p:spPr>
          <a:xfrm>
            <a:off x="953674" y="3535525"/>
            <a:ext cx="720000" cy="720000"/>
          </a:xfrm>
          <a:prstGeom prst="ellipse">
            <a:avLst/>
          </a:prstGeom>
          <a:solidFill>
            <a:srgbClr val="F4CC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6" name="Google Shape;186;g2b3070dc3d9_0_1"/>
          <p:cNvSpPr txBox="1"/>
          <p:nvPr/>
        </p:nvSpPr>
        <p:spPr>
          <a:xfrm>
            <a:off x="1857375" y="1936925"/>
            <a:ext cx="98271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опишите качественные результаты от реализации проекта на университетском уровне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7" name="Google Shape;187;g2b3070dc3d9_0_1"/>
          <p:cNvSpPr txBox="1"/>
          <p:nvPr/>
        </p:nvSpPr>
        <p:spPr>
          <a:xfrm>
            <a:off x="1144294" y="2112249"/>
            <a:ext cx="341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1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8" name="Google Shape;188;g2b3070dc3d9_0_1"/>
          <p:cNvSpPr txBox="1"/>
          <p:nvPr/>
        </p:nvSpPr>
        <p:spPr>
          <a:xfrm>
            <a:off x="1142871" y="3710859"/>
            <a:ext cx="341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9" name="Google Shape;189;g2b3070dc3d9_0_1"/>
          <p:cNvSpPr txBox="1"/>
          <p:nvPr/>
        </p:nvSpPr>
        <p:spPr>
          <a:xfrm>
            <a:off x="1144294" y="5309470"/>
            <a:ext cx="341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0" name="Google Shape;190;g2b3070dc3d9_0_1"/>
          <p:cNvSpPr txBox="1"/>
          <p:nvPr/>
        </p:nvSpPr>
        <p:spPr>
          <a:xfrm>
            <a:off x="1857375" y="5263275"/>
            <a:ext cx="9005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текст текст текст текст текст текст текст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1" name="Google Shape;191;g2b3070dc3d9_0_1"/>
          <p:cNvSpPr txBox="1"/>
          <p:nvPr/>
        </p:nvSpPr>
        <p:spPr>
          <a:xfrm>
            <a:off x="1857375" y="3535525"/>
            <a:ext cx="95508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опишите </a:t>
            </a:r>
            <a:r>
              <a:rPr b="1" lang="ru-RU" sz="24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качественные</a:t>
            </a:r>
            <a:r>
              <a:rPr b="1" lang="ru-RU" sz="24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 результаты на региональном уровне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b3070dc3d9_0_26"/>
          <p:cNvSpPr/>
          <p:nvPr/>
        </p:nvSpPr>
        <p:spPr>
          <a:xfrm>
            <a:off x="3662050" y="2493950"/>
            <a:ext cx="2324700" cy="29376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Montserrat"/>
                <a:ea typeface="Montserrat"/>
                <a:cs typeface="Montserrat"/>
                <a:sym typeface="Montserrat"/>
              </a:rPr>
              <a:t>текст текст текст текст текст текст текст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8" name="Google Shape;198;g2b3070dc3d9_0_26"/>
          <p:cNvSpPr/>
          <p:nvPr/>
        </p:nvSpPr>
        <p:spPr>
          <a:xfrm>
            <a:off x="8795050" y="2493950"/>
            <a:ext cx="2324700" cy="29376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Montserrat"/>
                <a:ea typeface="Montserrat"/>
                <a:cs typeface="Montserrat"/>
                <a:sym typeface="Montserrat"/>
              </a:rPr>
              <a:t>текст текст текст текст текст текст текст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9" name="Google Shape;199;g2b3070dc3d9_0_26"/>
          <p:cNvSpPr/>
          <p:nvPr/>
        </p:nvSpPr>
        <p:spPr>
          <a:xfrm>
            <a:off x="6251875" y="2493950"/>
            <a:ext cx="2324700" cy="29376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Montserrat"/>
                <a:ea typeface="Montserrat"/>
                <a:cs typeface="Montserrat"/>
                <a:sym typeface="Montserrat"/>
              </a:rPr>
              <a:t>текст текст текст текст текст текст текст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0" name="Google Shape;200;g2b3070dc3d9_0_26"/>
          <p:cNvSpPr/>
          <p:nvPr/>
        </p:nvSpPr>
        <p:spPr>
          <a:xfrm>
            <a:off x="4159013" y="4781000"/>
            <a:ext cx="1330800" cy="12723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1" name="Google Shape;201;g2b3070dc3d9_0_26"/>
          <p:cNvSpPr/>
          <p:nvPr/>
        </p:nvSpPr>
        <p:spPr>
          <a:xfrm>
            <a:off x="6670875" y="4781000"/>
            <a:ext cx="1330800" cy="12723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2" name="Google Shape;202;g2b3070dc3d9_0_26"/>
          <p:cNvSpPr/>
          <p:nvPr/>
        </p:nvSpPr>
        <p:spPr>
          <a:xfrm>
            <a:off x="9258950" y="4744263"/>
            <a:ext cx="1330800" cy="12723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3" name="Google Shape;203;g2b3070dc3d9_0_26"/>
          <p:cNvSpPr/>
          <p:nvPr/>
        </p:nvSpPr>
        <p:spPr>
          <a:xfrm>
            <a:off x="1072238" y="2493950"/>
            <a:ext cx="2324700" cy="29376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Montserrat"/>
                <a:ea typeface="Montserrat"/>
                <a:cs typeface="Montserrat"/>
                <a:sym typeface="Montserrat"/>
              </a:rPr>
              <a:t>текст текст текст текст текст текст текст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4" name="Google Shape;204;g2b3070dc3d9_0_26"/>
          <p:cNvSpPr/>
          <p:nvPr/>
        </p:nvSpPr>
        <p:spPr>
          <a:xfrm>
            <a:off x="1572188" y="4781000"/>
            <a:ext cx="1330800" cy="12723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36393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5" name="Google Shape;205;g2b3070dc3d9_0_2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3939"/>
              </a:buClr>
              <a:buSzPts val="4400"/>
              <a:buFont typeface="Arial"/>
              <a:buNone/>
            </a:pPr>
            <a:r>
              <a:rPr lang="ru-RU" sz="42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Показатели/метрики эффективности</a:t>
            </a:r>
            <a:endParaRPr sz="42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06" name="Google Shape;206;g2b3070dc3d9_0_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00621" y="5058152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b3070dc3d9_0_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00691" y="5058158"/>
            <a:ext cx="647448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b3070dc3d9_0_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014017" y="5058145"/>
            <a:ext cx="644519" cy="644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b3070dc3d9_0_2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7363" y="5056693"/>
            <a:ext cx="647448" cy="647448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g2b3070dc3d9_0_26"/>
          <p:cNvSpPr txBox="1"/>
          <p:nvPr/>
        </p:nvSpPr>
        <p:spPr>
          <a:xfrm>
            <a:off x="958075" y="1637625"/>
            <a:ext cx="10622400" cy="6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О</a:t>
            </a:r>
            <a:r>
              <a:rPr lang="ru-RU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пишите </a:t>
            </a:r>
            <a:r>
              <a:rPr lang="ru-RU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запланированные</a:t>
            </a:r>
            <a:r>
              <a:rPr lang="ru-RU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количественные результаты</a:t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b3070dc3d9_2_2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3939"/>
              </a:buClr>
              <a:buSzPts val="4400"/>
              <a:buFont typeface="Arial"/>
              <a:buNone/>
            </a:pPr>
            <a:r>
              <a:rPr lang="ru-RU" sz="4200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Доходность проекта</a:t>
            </a:r>
            <a:endParaRPr sz="42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17" name="Google Shape;217;g2b3070dc3d9_2_25"/>
          <p:cNvCxnSpPr/>
          <p:nvPr/>
        </p:nvCxnSpPr>
        <p:spPr>
          <a:xfrm>
            <a:off x="9970075" y="4436680"/>
            <a:ext cx="2226900" cy="22821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8" name="Google Shape;218;g2b3070dc3d9_2_25"/>
          <p:cNvSpPr txBox="1"/>
          <p:nvPr/>
        </p:nvSpPr>
        <p:spPr>
          <a:xfrm>
            <a:off x="838200" y="1742975"/>
            <a:ext cx="10234500" cy="22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Отразите наличие альтернативных источников средств на реализацию проекта, потенциальные пути выхода на самоокупаемость. </a:t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Опишите ваши планы на развитие проекта  в условиях отсутствия финансирования из средств «Приоритета-2030».</a:t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19" name="Google Shape;219;g2b3070dc3d9_2_25"/>
          <p:cNvGrpSpPr/>
          <p:nvPr/>
        </p:nvGrpSpPr>
        <p:grpSpPr>
          <a:xfrm flipH="1" rot="2887686">
            <a:off x="10982941" y="814558"/>
            <a:ext cx="1672837" cy="8642833"/>
            <a:chOff x="-142240" y="-471488"/>
            <a:chExt cx="1442403" cy="7512368"/>
          </a:xfrm>
        </p:grpSpPr>
        <p:cxnSp>
          <p:nvCxnSpPr>
            <p:cNvPr id="220" name="Google Shape;220;g2b3070dc3d9_2_25"/>
            <p:cNvCxnSpPr>
              <a:stCxn id="221" idx="0"/>
            </p:cNvCxnSpPr>
            <p:nvPr/>
          </p:nvCxnSpPr>
          <p:spPr>
            <a:xfrm rot="-7898748">
              <a:off x="-67420" y="2291460"/>
              <a:ext cx="1047818" cy="26359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2" name="Google Shape;222;g2b3070dc3d9_2_25"/>
            <p:cNvCxnSpPr>
              <a:endCxn id="221" idx="4"/>
            </p:cNvCxnSpPr>
            <p:nvPr/>
          </p:nvCxnSpPr>
          <p:spPr>
            <a:xfrm rot="-7898856">
              <a:off x="303680" y="3018398"/>
              <a:ext cx="304719" cy="949018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3" name="Google Shape;223;g2b3070dc3d9_2_25"/>
            <p:cNvCxnSpPr/>
            <p:nvPr/>
          </p:nvCxnSpPr>
          <p:spPr>
            <a:xfrm rot="10800000">
              <a:off x="205860" y="3924400"/>
              <a:ext cx="921900" cy="1308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4" name="Google Shape;224;g2b3070dc3d9_2_25"/>
            <p:cNvCxnSpPr/>
            <p:nvPr/>
          </p:nvCxnSpPr>
          <p:spPr>
            <a:xfrm flipH="1" rot="10800000">
              <a:off x="-142240" y="5232480"/>
              <a:ext cx="1269900" cy="1808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21" name="Google Shape;221;g2b3070dc3d9_2_25"/>
            <p:cNvSpPr/>
            <p:nvPr/>
          </p:nvSpPr>
          <p:spPr>
            <a:xfrm>
              <a:off x="628839" y="2903107"/>
              <a:ext cx="156000" cy="157800"/>
            </a:xfrm>
            <a:prstGeom prst="ellipse">
              <a:avLst/>
            </a:prstGeom>
            <a:noFill/>
            <a:ln cap="flat" cmpd="sng" w="12700">
              <a:solidFill>
                <a:srgbClr val="DC3E3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25" name="Google Shape;225;g2b3070dc3d9_2_25"/>
            <p:cNvCxnSpPr/>
            <p:nvPr/>
          </p:nvCxnSpPr>
          <p:spPr>
            <a:xfrm flipH="1">
              <a:off x="205763" y="-471488"/>
              <a:ext cx="1094400" cy="2414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26" name="Google Shape;226;g2b3070dc3d9_2_25"/>
            <p:cNvSpPr/>
            <p:nvPr/>
          </p:nvSpPr>
          <p:spPr>
            <a:xfrm>
              <a:off x="1015851" y="5117103"/>
              <a:ext cx="223800" cy="230700"/>
            </a:xfrm>
            <a:prstGeom prst="ellipse">
              <a:avLst/>
            </a:prstGeom>
            <a:solidFill>
              <a:srgbClr val="CAD8E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3939"/>
              </a:buClr>
              <a:buSzPts val="4400"/>
              <a:buFont typeface="Arial"/>
              <a:buNone/>
            </a:pPr>
            <a:r>
              <a:rPr lang="ru-RU">
                <a:solidFill>
                  <a:srgbClr val="363939"/>
                </a:solidFill>
                <a:latin typeface="Montserrat"/>
                <a:ea typeface="Montserrat"/>
                <a:cs typeface="Montserrat"/>
                <a:sym typeface="Montserrat"/>
              </a:rPr>
              <a:t>Команда проекта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233" name="Google Shape;233;p3"/>
          <p:cNvGraphicFramePr/>
          <p:nvPr/>
        </p:nvGraphicFramePr>
        <p:xfrm>
          <a:off x="988274" y="185776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{9577A81A-B7FD-4655-870C-ED9AA23DB99C}</a:tableStyleId>
              </a:tblPr>
              <a:tblGrid>
                <a:gridCol w="3489325"/>
                <a:gridCol w="3489325"/>
                <a:gridCol w="3489325"/>
              </a:tblGrid>
              <a:tr h="679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800" u="none" cap="none" strike="noStrike">
                          <a:solidFill>
                            <a:srgbClr val="36393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Роль в команде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800">
                          <a:solidFill>
                            <a:srgbClr val="36393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ФИО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ru-RU" sz="1800">
                          <a:solidFill>
                            <a:srgbClr val="36393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Место работы, должность, ученая степень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679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888888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Руководитель проекта</a:t>
                      </a:r>
                      <a:endParaRPr>
                        <a:solidFill>
                          <a:srgbClr val="888888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525" marB="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679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888888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Администратор</a:t>
                      </a:r>
                      <a:r>
                        <a:rPr i="0" lang="ru-RU" sz="1600" u="none" cap="none" strike="noStrike">
                          <a:solidFill>
                            <a:srgbClr val="888888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проекта</a:t>
                      </a:r>
                      <a:endParaRPr>
                        <a:solidFill>
                          <a:srgbClr val="888888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525" marB="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679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rgbClr val="888888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</a:t>
                      </a:r>
                      <a:r>
                        <a:rPr i="0" lang="ru-RU" sz="1600" u="none" cap="none" strike="noStrike">
                          <a:solidFill>
                            <a:srgbClr val="888888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сполнитель</a:t>
                      </a:r>
                      <a:endParaRPr>
                        <a:solidFill>
                          <a:srgbClr val="888888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525" marB="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  <a:tr h="679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ru-RU" sz="1600" u="none" cap="none" strike="noStrike">
                          <a:solidFill>
                            <a:srgbClr val="888888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Исполнитель</a:t>
                      </a:r>
                      <a:endParaRPr>
                        <a:solidFill>
                          <a:srgbClr val="888888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525" marB="0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rgbClr val="36393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b47b4a8437_0_0"/>
          <p:cNvSpPr txBox="1"/>
          <p:nvPr>
            <p:ph type="title"/>
          </p:nvPr>
        </p:nvSpPr>
        <p:spPr>
          <a:xfrm>
            <a:off x="556054" y="-16845"/>
            <a:ext cx="8931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ru-RU" sz="3600">
                <a:latin typeface="Montserrat"/>
                <a:ea typeface="Montserrat"/>
                <a:cs typeface="Montserrat"/>
                <a:sym typeface="Montserrat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Смета расходов</a:t>
            </a:r>
            <a:r>
              <a:rPr lang="ru-RU" sz="36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3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9" name="Google Shape;239;g2b47b4a8437_0_0"/>
          <p:cNvSpPr/>
          <p:nvPr/>
        </p:nvSpPr>
        <p:spPr>
          <a:xfrm>
            <a:off x="10630235" y="-316425"/>
            <a:ext cx="1329600" cy="1329600"/>
          </a:xfrm>
          <a:prstGeom prst="ellipse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g2b47b4a8437_0_0"/>
          <p:cNvSpPr/>
          <p:nvPr/>
        </p:nvSpPr>
        <p:spPr>
          <a:xfrm>
            <a:off x="10754061" y="743555"/>
            <a:ext cx="180900" cy="180900"/>
          </a:xfrm>
          <a:prstGeom prst="ellipse">
            <a:avLst/>
          </a:prstGeom>
          <a:solidFill>
            <a:srgbClr val="DC3E3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g2b47b4a8437_0_0"/>
          <p:cNvSpPr/>
          <p:nvPr/>
        </p:nvSpPr>
        <p:spPr>
          <a:xfrm>
            <a:off x="11138679" y="2051691"/>
            <a:ext cx="173400" cy="173400"/>
          </a:xfrm>
          <a:prstGeom prst="ellipse">
            <a:avLst/>
          </a:prstGeom>
          <a:solidFill>
            <a:srgbClr val="B3C6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42" name="Google Shape;242;g2b47b4a8437_0_0"/>
          <p:cNvGraphicFramePr/>
          <p:nvPr/>
        </p:nvGraphicFramePr>
        <p:xfrm>
          <a:off x="556050" y="1013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{97B83D99-5021-487E-BE19-B02AF6D8C3AB}</a:tableStyleId>
              </a:tblPr>
              <a:tblGrid>
                <a:gridCol w="7424100"/>
                <a:gridCol w="3594000"/>
              </a:tblGrid>
              <a:tr h="167475">
                <a:tc row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Наименование расходов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Сумма</a:t>
                      </a:r>
                      <a:endParaRPr b="1"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 31.12.2024 г.</a:t>
                      </a:r>
                      <a:endParaRPr b="1"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8200">
                <a:tc vMerge="1"/>
                <a:tc vMerge="1"/>
              </a:tr>
              <a:tr h="409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Заработная плата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Прочие выплаты персоналу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Начисления на выплаты по оплате труда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Закупка товаров, работ, услуг, в т.ч.: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Услуги связи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Транспортные услуги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23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Услуги по содержанию имущества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62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Прочие услуги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ГПХ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1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Увеличение стоимости основных средств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1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Расходные материалы и предметы снабжения</a:t>
                      </a:r>
                      <a:endParaRPr b="1"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 Итого расходов</a:t>
                      </a:r>
                      <a:endParaRPr b="1"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0,00</a:t>
                      </a:r>
                      <a:endParaRPr sz="12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3" name="Google Shape;243;g2b47b4a8437_0_0"/>
          <p:cNvSpPr/>
          <p:nvPr/>
        </p:nvSpPr>
        <p:spPr>
          <a:xfrm>
            <a:off x="11146917" y="274790"/>
            <a:ext cx="1893900" cy="1893900"/>
          </a:xfrm>
          <a:prstGeom prst="ellipse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2023-06-23T09:55:50Z</dcterms:created>
  <dc:creator>Microsoft Office User</dc:creator>
</cp:coreProperties>
</file>