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301" r:id="rId3"/>
    <p:sldId id="276" r:id="rId4"/>
    <p:sldId id="289" r:id="rId5"/>
    <p:sldId id="261" r:id="rId6"/>
    <p:sldId id="283" r:id="rId7"/>
    <p:sldId id="290" r:id="rId8"/>
    <p:sldId id="291" r:id="rId9"/>
    <p:sldId id="292" r:id="rId10"/>
    <p:sldId id="293" r:id="rId11"/>
    <p:sldId id="258" r:id="rId12"/>
    <p:sldId id="277" r:id="rId13"/>
    <p:sldId id="259" r:id="rId14"/>
    <p:sldId id="278" r:id="rId15"/>
    <p:sldId id="279" r:id="rId16"/>
    <p:sldId id="273" r:id="rId17"/>
    <p:sldId id="281" r:id="rId18"/>
    <p:sldId id="266" r:id="rId19"/>
    <p:sldId id="282" r:id="rId20"/>
    <p:sldId id="285" r:id="rId21"/>
    <p:sldId id="265" r:id="rId22"/>
    <p:sldId id="267" r:id="rId23"/>
    <p:sldId id="268" r:id="rId24"/>
    <p:sldId id="286" r:id="rId25"/>
    <p:sldId id="287" r:id="rId26"/>
    <p:sldId id="288" r:id="rId27"/>
    <p:sldId id="300" r:id="rId28"/>
    <p:sldId id="294" r:id="rId29"/>
    <p:sldId id="295" r:id="rId30"/>
    <p:sldId id="298" r:id="rId31"/>
    <p:sldId id="296" r:id="rId32"/>
    <p:sldId id="299" r:id="rId33"/>
    <p:sldId id="264" r:id="rId34"/>
  </p:sldIdLst>
  <p:sldSz cx="12192000" cy="6858000"/>
  <p:notesSz cx="6669088" cy="9872663"/>
  <p:embeddedFontLst>
    <p:embeddedFont>
      <p:font typeface="Calibri Light" panose="020F0302020204030204" pitchFamily="34" charset="0"/>
      <p:regular r:id="rId36"/>
      <p:italic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Constantia" panose="02030602050306030303" pitchFamily="18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Ubuntu Condensed" panose="020B0604020202020204" charset="0"/>
      <p:regular r:id="rId52"/>
    </p:embeddedFont>
    <p:embeddedFont>
      <p:font typeface="Wingdings 2" panose="05020102010507070707" pitchFamily="18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jN8Zdn9fLGvlAjx9jBvKkvm/DX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86" autoAdjust="0"/>
  </p:normalViewPr>
  <p:slideViewPr>
    <p:cSldViewPr snapToGrid="0">
      <p:cViewPr varScale="1">
        <p:scale>
          <a:sx n="109" d="100"/>
          <a:sy n="109" d="100"/>
        </p:scale>
        <p:origin x="66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93</c:v>
                </c:pt>
                <c:pt idx="2">
                  <c:v>71</c:v>
                </c:pt>
                <c:pt idx="3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82-415E-8CA0-20326A8BA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060160"/>
        <c:axId val="111297280"/>
        <c:axId val="100022016"/>
      </c:line3DChart>
      <c:catAx>
        <c:axId val="1000601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11297280"/>
        <c:crosses val="autoZero"/>
        <c:auto val="1"/>
        <c:lblAlgn val="ctr"/>
        <c:lblOffset val="100"/>
        <c:noMultiLvlLbl val="0"/>
      </c:catAx>
      <c:valAx>
        <c:axId val="11129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060160"/>
        <c:crosses val="autoZero"/>
        <c:crossBetween val="between"/>
      </c:valAx>
      <c:serAx>
        <c:axId val="100022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112972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01659037586589E-2"/>
          <c:y val="3.9585573654544272E-2"/>
          <c:w val="0.93293978077310391"/>
          <c:h val="0.917964549397728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dirty="0"/>
                      <a:t>Руководители
37%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01-4AFB-99E9-E071771EC9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dirty="0"/>
                      <a:t>Ведущие инженеры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01-4AFB-99E9-E071771EC99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dirty="0"/>
                      <a:t>Инженеры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01-4AFB-99E9-E071771EC99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dirty="0"/>
                      <a:t>Главные специалисты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01-4AFB-99E9-E071771EC99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200" dirty="0"/>
                      <a:t>Советник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01-4AFB-99E9-E071771EC99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200" dirty="0"/>
                      <a:t>Иные группы слушателей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01-4AFB-99E9-E071771EC9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Руководители</c:v>
                </c:pt>
                <c:pt idx="1">
                  <c:v>Ведущие инженеры</c:v>
                </c:pt>
                <c:pt idx="2">
                  <c:v>Инженеры</c:v>
                </c:pt>
                <c:pt idx="3">
                  <c:v>Главные специалисты</c:v>
                </c:pt>
                <c:pt idx="4">
                  <c:v>Советник</c:v>
                </c:pt>
                <c:pt idx="5">
                  <c:v>Иные группы слушателей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</c:v>
                </c:pt>
                <c:pt idx="1">
                  <c:v>23</c:v>
                </c:pt>
                <c:pt idx="2">
                  <c:v>55</c:v>
                </c:pt>
                <c:pt idx="3">
                  <c:v>20</c:v>
                </c:pt>
                <c:pt idx="4">
                  <c:v>1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01-4AFB-99E9-E071771EC9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3241717426833E-2"/>
          <c:y val="0.12841618913242794"/>
          <c:w val="0.56240213192690425"/>
          <c:h val="0.68301747811401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17"/>
            <c:extLst>
              <c:ext xmlns:c16="http://schemas.microsoft.com/office/drawing/2014/chart" uri="{C3380CC4-5D6E-409C-BE32-E72D297353CC}">
                <c16:uniqueId val="{00000000-9E83-4144-B3B2-7865A55F22E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Руководители</c:v>
                </c:pt>
                <c:pt idx="1">
                  <c:v>Вед.инженеры</c:v>
                </c:pt>
                <c:pt idx="2">
                  <c:v>Инженеры</c:v>
                </c:pt>
                <c:pt idx="3">
                  <c:v>Главные специалисты</c:v>
                </c:pt>
                <c:pt idx="4">
                  <c:v>Советник</c:v>
                </c:pt>
                <c:pt idx="5">
                  <c:v>Иные группы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</c:v>
                </c:pt>
                <c:pt idx="1">
                  <c:v>23</c:v>
                </c:pt>
                <c:pt idx="2">
                  <c:v>55</c:v>
                </c:pt>
                <c:pt idx="3">
                  <c:v>20</c:v>
                </c:pt>
                <c:pt idx="4">
                  <c:v>1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3-4144-B3B2-7865A55F2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44031347496766"/>
          <c:y val="7.4561648828297022E-2"/>
          <c:w val="0.33733456454125155"/>
          <c:h val="0.73975803447126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зачислено </a:t>
            </a:r>
            <a:r>
              <a:rPr lang="ru-RU" sz="2800" dirty="0" smtClean="0"/>
              <a:t>2</a:t>
            </a:r>
            <a:r>
              <a:rPr lang="ru-RU" dirty="0" smtClean="0"/>
              <a:t>88человек</a:t>
            </a:r>
            <a:endParaRPr lang="ru-RU" dirty="0"/>
          </a:p>
        </c:rich>
      </c:tx>
      <c:layout>
        <c:manualLayout>
          <c:xMode val="edge"/>
          <c:yMode val="edge"/>
          <c:x val="0.12408622050263519"/>
          <c:y val="1.48590699119239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92924528301919"/>
          <c:y val="0.17465100606961637"/>
          <c:w val="0.59561320754716951"/>
          <c:h val="0.72335115366017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зачислено 177 человек</c:v>
                </c:pt>
              </c:strCache>
            </c:strRef>
          </c:tx>
          <c:dLbls>
            <c:dLbl>
              <c:idx val="0"/>
              <c:layout>
                <c:manualLayout>
                  <c:x val="0.44339604070717575"/>
                  <c:y val="-0.148943996781155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Получили удостоверения о ПК
100%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A4-4A90-9D5F-FEA785309C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Получили удостоверения о ПК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A4-4A90-9D5F-FEA785309CE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обучено </a:t>
            </a:r>
            <a:r>
              <a:rPr lang="ru-RU" dirty="0" smtClean="0"/>
              <a:t>17 </a:t>
            </a:r>
            <a:r>
              <a:rPr lang="ru-RU" dirty="0"/>
              <a:t>человек</a:t>
            </a:r>
          </a:p>
        </c:rich>
      </c:tx>
      <c:layout>
        <c:manualLayout>
          <c:xMode val="edge"/>
          <c:yMode val="edge"/>
          <c:x val="0.24663745007315521"/>
          <c:y val="1.820570397607250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985894086384882E-2"/>
          <c:y val="0.18570231183711169"/>
          <c:w val="0.88484838709577363"/>
          <c:h val="0.771916314682280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370B-42F7-B216-5DC1C77F0CB3}"/>
              </c:ext>
            </c:extLst>
          </c:dPt>
          <c:dPt>
            <c:idx val="1"/>
            <c:bubble3D val="0"/>
            <c:explosion val="19"/>
            <c:extLst>
              <c:ext xmlns:c16="http://schemas.microsoft.com/office/drawing/2014/chart" uri="{C3380CC4-5D6E-409C-BE32-E72D297353CC}">
                <c16:uniqueId val="{00000001-370B-42F7-B216-5DC1C77F0CB3}"/>
              </c:ext>
            </c:extLst>
          </c:dPt>
          <c:dPt>
            <c:idx val="2"/>
            <c:bubble3D val="0"/>
            <c:explosion val="14"/>
            <c:extLst>
              <c:ext xmlns:c16="http://schemas.microsoft.com/office/drawing/2014/chart" uri="{C3380CC4-5D6E-409C-BE32-E72D297353CC}">
                <c16:uniqueId val="{00000002-370B-42F7-B216-5DC1C77F0CB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Руководители
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0B-42F7-B216-5DC1C77F0CB3}"/>
                </c:ext>
              </c:extLst>
            </c:dLbl>
            <c:dLbl>
              <c:idx val="1"/>
              <c:layout>
                <c:manualLayout>
                  <c:x val="1.530187808994325E-2"/>
                  <c:y val="-0.23100396573068047"/>
                </c:manualLayout>
              </c:layout>
              <c:tx>
                <c:rich>
                  <a:bodyPr/>
                  <a:lstStyle/>
                  <a:p>
                    <a:r>
                      <a:rPr lang="ru-RU" b="0" dirty="0">
                        <a:solidFill>
                          <a:schemeClr val="tx1"/>
                        </a:solidFill>
                      </a:rPr>
                      <a:t>ведущие инженеры
20%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0B-42F7-B216-5DC1C77F0C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Инженеры
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0B-42F7-B216-5DC1C77F0C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Руководители</c:v>
                </c:pt>
                <c:pt idx="1">
                  <c:v>ведущие инженеры</c:v>
                </c:pt>
                <c:pt idx="2">
                  <c:v>Инженеры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0B-42F7-B216-5DC1C77F0CB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845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lIns="87234" tIns="43617" rIns="87234" bIns="43617"/>
          <a:lstStyle/>
          <a:p>
            <a:fld id="{A40E3FEC-79C6-4B00-B390-3C4CF0CF5AD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lIns="87234" tIns="43617" rIns="87234" bIns="43617"/>
          <a:lstStyle/>
          <a:p>
            <a:fld id="{A40E3FEC-79C6-4B00-B390-3C4CF0CF5AD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96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lIns="87234" tIns="43617" rIns="87234" bIns="43617"/>
          <a:lstStyle/>
          <a:p>
            <a:fld id="{A40E3FEC-79C6-4B00-B390-3C4CF0CF5AD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2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lIns="87234" tIns="43617" rIns="87234" bIns="43617"/>
          <a:lstStyle/>
          <a:p>
            <a:fld id="{A40E3FEC-79C6-4B00-B390-3C4CF0CF5AD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0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f20a22f9b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f20a22f9b_0_423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lIns="87234" tIns="43617" rIns="87234" bIns="43617"/>
          <a:lstStyle/>
          <a:p>
            <a:fld id="{A40E3FEC-79C6-4B00-B390-3C4CF0CF5AD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93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lIns="87234" tIns="43617" rIns="87234" bIns="43617"/>
          <a:lstStyle/>
          <a:p>
            <a:fld id="{A40E3FEC-79C6-4B00-B390-3C4CF0CF5AD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52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lIns="87234" tIns="43617" rIns="87234" bIns="43617"/>
          <a:lstStyle/>
          <a:p>
            <a:fld id="{A40E3FEC-79C6-4B00-B390-3C4CF0CF5AD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4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213" y="742950"/>
            <a:ext cx="6570662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10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lIns="87234" tIns="43617" rIns="87234" bIns="43617"/>
          <a:lstStyle/>
          <a:p>
            <a:fld id="{A40E3FEC-79C6-4B00-B390-3C4CF0CF5AD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75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213" y="742950"/>
            <a:ext cx="6570662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851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213" y="742950"/>
            <a:ext cx="6570662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04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lIns="87234" tIns="43617" rIns="87234" bIns="43617"/>
          <a:lstStyle/>
          <a:p>
            <a:fld id="{A40E3FEC-79C6-4B00-B390-3C4CF0CF5A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2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213" y="742950"/>
            <a:ext cx="6570662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93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b4d3fa2a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1613" y="665163"/>
            <a:ext cx="5911850" cy="3325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bb4d3fa2af_0_106:notes"/>
          <p:cNvSpPr txBox="1">
            <a:spLocks noGrp="1"/>
          </p:cNvSpPr>
          <p:nvPr>
            <p:ph type="body" idx="1"/>
          </p:nvPr>
        </p:nvSpPr>
        <p:spPr>
          <a:xfrm>
            <a:off x="631483" y="4212020"/>
            <a:ext cx="5051864" cy="39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05" tIns="86805" rIns="86805" bIns="86805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87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af20a22f9b_0_31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af20a22f9b_0_3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50525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>
            <a:spLocks noGrp="1"/>
          </p:cNvSpPr>
          <p:nvPr>
            <p:ph type="title"/>
          </p:nvPr>
        </p:nvSpPr>
        <p:spPr>
          <a:xfrm>
            <a:off x="1349296" y="1378537"/>
            <a:ext cx="64908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ru-RU" sz="5300" b="1" dirty="0">
                <a:solidFill>
                  <a:srgbClr val="FFFFF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Школа заказчика</a:t>
            </a:r>
            <a:br>
              <a:rPr lang="ru-RU" sz="5300" b="1" dirty="0">
                <a:solidFill>
                  <a:srgbClr val="FFFFF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lang="ru-RU" sz="5300" b="1" dirty="0">
                <a:solidFill>
                  <a:srgbClr val="FFFFF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объектов капитального</a:t>
            </a:r>
            <a:br>
              <a:rPr lang="ru-RU" sz="5300" b="1" dirty="0">
                <a:solidFill>
                  <a:srgbClr val="FFFFF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</a:br>
            <a:r>
              <a:rPr lang="ru-RU" sz="5300" b="1" dirty="0">
                <a:solidFill>
                  <a:srgbClr val="FFFFF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строительства</a:t>
            </a:r>
            <a:endParaRPr sz="5300" b="1">
              <a:solidFill>
                <a:srgbClr val="FFFFF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591" y="5652189"/>
            <a:ext cx="1181850" cy="102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4836" y="5645242"/>
            <a:ext cx="994794" cy="1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>
          <a:xfrm>
            <a:off x="5865074" y="5998166"/>
            <a:ext cx="731700" cy="524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391" y="4423011"/>
            <a:ext cx="3015606" cy="15554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858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257" name="Google Shape;257;p4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2134" y="4423011"/>
            <a:ext cx="3852881" cy="15554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8580000" algn="bl" rotWithShape="0">
              <a:srgbClr val="000000">
                <a:alpha val="49410"/>
              </a:srgbClr>
            </a:outerShdw>
          </a:effectLst>
        </p:spPr>
      </p:pic>
      <p:sp>
        <p:nvSpPr>
          <p:cNvPr id="258" name="Google Shape;258;p47"/>
          <p:cNvSpPr txBox="1"/>
          <p:nvPr/>
        </p:nvSpPr>
        <p:spPr>
          <a:xfrm>
            <a:off x="969490" y="1895619"/>
            <a:ext cx="1448674" cy="7709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643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Open Sans"/>
              </a:rPr>
              <a:t>Управление портфелем проектов</a:t>
            </a:r>
            <a:endParaRPr sz="1643" b="1" dirty="0">
              <a:solidFill>
                <a:srgbClr val="002A54"/>
              </a:solidFill>
              <a:latin typeface="Swift ExtraBold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59" name="Google Shape;259;p47"/>
          <p:cNvSpPr txBox="1"/>
          <p:nvPr/>
        </p:nvSpPr>
        <p:spPr>
          <a:xfrm>
            <a:off x="1468014" y="4563658"/>
            <a:ext cx="1356600" cy="975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714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Open Sans"/>
              </a:rPr>
              <a:t>Контроль сроков и стоимости проекта</a:t>
            </a:r>
            <a:endParaRPr sz="1714" b="1" dirty="0">
              <a:solidFill>
                <a:srgbClr val="002A54"/>
              </a:solidFill>
              <a:latin typeface="Swift ExtraBold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60" name="Google Shape;260;p47"/>
          <p:cNvSpPr/>
          <p:nvPr/>
        </p:nvSpPr>
        <p:spPr>
          <a:xfrm>
            <a:off x="1918476" y="2967074"/>
            <a:ext cx="323700" cy="153347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7"/>
          <p:cNvSpPr/>
          <p:nvPr/>
        </p:nvSpPr>
        <p:spPr>
          <a:xfrm>
            <a:off x="2876591" y="4338161"/>
            <a:ext cx="3043800" cy="2052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000" b="1">
                <a:solidFill>
                  <a:srgbClr val="FFFFFF"/>
                </a:solidFill>
              </a:rPr>
              <a:t>План-факт Проекта по объемам и финансам 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263" name="Google Shape;263;p47"/>
          <p:cNvSpPr/>
          <p:nvPr/>
        </p:nvSpPr>
        <p:spPr>
          <a:xfrm>
            <a:off x="7107390" y="4338161"/>
            <a:ext cx="3883800" cy="2052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000" b="1">
                <a:solidFill>
                  <a:srgbClr val="FFFFFF"/>
                </a:solidFill>
              </a:rPr>
              <a:t>Фото и видео отчёт по Проекту  </a:t>
            </a:r>
            <a:endParaRPr sz="1000" b="1">
              <a:solidFill>
                <a:srgbClr val="FFFFFF"/>
              </a:solidFill>
            </a:endParaRPr>
          </a:p>
        </p:txBody>
      </p:sp>
      <p:pic>
        <p:nvPicPr>
          <p:cNvPr id="264" name="Google Shape;264;p4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254" y="1855750"/>
            <a:ext cx="3360991" cy="22091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858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265" name="Google Shape;265;p4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104" y="1955331"/>
            <a:ext cx="4205894" cy="210951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8580000" algn="bl" rotWithShape="0">
              <a:srgbClr val="000000">
                <a:alpha val="49410"/>
              </a:srgbClr>
            </a:outerShdw>
          </a:effectLst>
        </p:spPr>
      </p:pic>
      <p:sp>
        <p:nvSpPr>
          <p:cNvPr id="266" name="Google Shape;266;p47"/>
          <p:cNvSpPr/>
          <p:nvPr/>
        </p:nvSpPr>
        <p:spPr>
          <a:xfrm>
            <a:off x="2434104" y="1700344"/>
            <a:ext cx="4233000" cy="2052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858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000" b="1" dirty="0">
                <a:solidFill>
                  <a:srgbClr val="FFFFFF"/>
                </a:solidFill>
              </a:rPr>
              <a:t>План-факт Проекта по объемам и финансам </a:t>
            </a:r>
            <a:endParaRPr sz="1000" b="1" dirty="0">
              <a:solidFill>
                <a:srgbClr val="FFFFFF"/>
              </a:solidFill>
            </a:endParaRPr>
          </a:p>
        </p:txBody>
      </p:sp>
      <p:sp>
        <p:nvSpPr>
          <p:cNvPr id="267" name="Google Shape;267;p47"/>
          <p:cNvSpPr/>
          <p:nvPr/>
        </p:nvSpPr>
        <p:spPr>
          <a:xfrm>
            <a:off x="7250025" y="1671775"/>
            <a:ext cx="3340200" cy="2052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" sz="1000" b="1" dirty="0">
                <a:solidFill>
                  <a:srgbClr val="FFFFFF"/>
                </a:solidFill>
              </a:rPr>
              <a:t>“Светофор” реализации проектов в портфеле </a:t>
            </a:r>
            <a:endParaRPr sz="1000" b="1" dirty="0">
              <a:solidFill>
                <a:srgbClr val="FFFFFF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66AE543-1B03-4602-9F78-01632735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593" y="222281"/>
            <a:ext cx="8169894" cy="619665"/>
          </a:xfrm>
        </p:spPr>
        <p:txBody>
          <a:bodyPr>
            <a:noAutofit/>
          </a:bodyPr>
          <a:lstStyle/>
          <a:p>
            <a:pPr algn="r" defTabSz="768111">
              <a:spcBef>
                <a:spcPct val="0"/>
              </a:spcBef>
            </a:pPr>
            <a:r>
              <a:rPr lang="ru-RU" sz="2571" b="1" dirty="0">
                <a:solidFill>
                  <a:srgbClr val="002A54"/>
                </a:solidFill>
                <a:latin typeface="Swift ExtraBold"/>
                <a:ea typeface="+mn-ea"/>
                <a:cs typeface="Arial" panose="020B0604020202020204" pitchFamily="34" charset="0"/>
              </a:rPr>
              <a:t>Цифровая модель управления строительством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292C1-BF38-436D-ADBC-B1CAAEBA1055}"/>
              </a:ext>
            </a:extLst>
          </p:cNvPr>
          <p:cNvSpPr txBox="1"/>
          <p:nvPr/>
        </p:nvSpPr>
        <p:spPr>
          <a:xfrm>
            <a:off x="1865377" y="1080063"/>
            <a:ext cx="87548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Montserrat"/>
              </a:rPr>
              <a:t>Мониторинг актуальных проектов Заказчика на базе цифровой модели управления строительством</a:t>
            </a: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6002143" y="6067204"/>
            <a:ext cx="300719" cy="338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u-RU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102014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13029" y="2350338"/>
            <a:ext cx="3011450" cy="600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>
            <a:alphaModFix/>
          </a:blip>
          <a:srcRect l="23414" r="5548"/>
          <a:stretch/>
        </p:blipFill>
        <p:spPr>
          <a:xfrm>
            <a:off x="5301600" y="0"/>
            <a:ext cx="6890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/>
          <p:nvPr/>
        </p:nvSpPr>
        <p:spPr>
          <a:xfrm>
            <a:off x="5301600" y="4297500"/>
            <a:ext cx="6339300" cy="1649400"/>
          </a:xfrm>
          <a:prstGeom prst="rect">
            <a:avLst/>
          </a:prstGeom>
          <a:solidFill>
            <a:srgbClr val="EEEEEE">
              <a:alpha val="7411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idx="1"/>
          </p:nvPr>
        </p:nvSpPr>
        <p:spPr>
          <a:xfrm>
            <a:off x="584461" y="2241864"/>
            <a:ext cx="4713403" cy="3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1800" lvl="0" indent="45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800" b="1" dirty="0">
                <a:latin typeface="Ubuntu Condensed"/>
                <a:ea typeface="Ubuntu Condensed"/>
                <a:cs typeface="Ubuntu Condensed"/>
                <a:sym typeface="Ubuntu Condensed"/>
              </a:rPr>
              <a:t>Состав модуля :</a:t>
            </a:r>
            <a:endParaRPr sz="18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Font typeface="Ubuntu Condensed"/>
              <a:buChar char="●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Введение в управление проектами в строительстве</a:t>
            </a:r>
            <a:endParaRPr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 Condensed"/>
              <a:buChar char="●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Объекты управления (проект, программа, портфель)</a:t>
            </a:r>
            <a:endParaRPr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 Condensed"/>
              <a:buChar char="●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Деловая игра: Управление содержанием и организацией проекта</a:t>
            </a:r>
            <a:endParaRPr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 Condensed"/>
              <a:buChar char="●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Субъекты управления (заинтересованные стороны, роли проекта, роли программы и портфеля)</a:t>
            </a:r>
            <a:endParaRPr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 Condensed"/>
              <a:buChar char="●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Процессы управления (процессы управления проектом, предметные группы процессов, управление программами и портфелями)</a:t>
            </a:r>
            <a:endParaRPr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 Condensed"/>
              <a:buChar char="●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Деловая игра:  Ключевые процессы исполнения, контроля и завершения проекта</a:t>
            </a:r>
            <a:endParaRPr sz="1600" dirty="0"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939569" y="976373"/>
            <a:ext cx="441485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Управление проектами (IPMA) -</a:t>
            </a:r>
            <a:r>
              <a:rPr lang="ru-RU" sz="1600" b="1" i="0" u="none" strike="noStrike" cap="none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lang="ru-RU" sz="1600" i="0" u="none" strike="noStrike" cap="none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проектная  деятельность, способствующая достижению максимальных результатов в прикладных областях для успешной реализации конкретных проектов</a:t>
            </a:r>
            <a:endParaRPr sz="18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1057189" y="370123"/>
            <a:ext cx="4666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УПРАВЛЕНИЕ ПРОЕКТАМИ (IPMA)</a:t>
            </a:r>
            <a:endParaRPr sz="2300" b="1">
              <a:solidFill>
                <a:schemeClr val="tx1">
                  <a:lumMod val="95000"/>
                  <a:lumOff val="5000"/>
                </a:schemeClr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845301" y="5444530"/>
            <a:ext cx="46668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СПИКЕР </a:t>
            </a:r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МОДУЛЯ:</a:t>
            </a:r>
            <a:endParaRPr b="1" dirty="0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ГЛАВИНСКАЯ ЮЛИЯ </a:t>
            </a:r>
            <a:r>
              <a:rPr lang="ru-RU" sz="1600" b="1" dirty="0" smtClean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ВАДИМОВНА,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министр  государственного управления Сахалинской области,</a:t>
            </a:r>
            <a:endParaRPr b="1" dirty="0">
              <a:solidFill>
                <a:srgbClr val="1F49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</a:t>
            </a:r>
            <a:r>
              <a:rPr lang="ru-RU" b="1" dirty="0" smtClean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уководитель </a:t>
            </a:r>
            <a:r>
              <a:rPr lang="ru-RU" b="1" dirty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регионального проектного офиса</a:t>
            </a:r>
            <a:endParaRPr b="1" dirty="0">
              <a:solidFill>
                <a:srgbClr val="1F49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b="1" dirty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Правительства Сахалинской области </a:t>
            </a:r>
            <a:endParaRPr b="1" dirty="0">
              <a:solidFill>
                <a:srgbClr val="1F49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5443225" y="4388375"/>
            <a:ext cx="56790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 b="1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РЕЗУЛЬТАТ ПО МОДУЛЮ</a:t>
            </a:r>
            <a:endParaRPr sz="1600" b="1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Освоены схемы и методики структуризации этапов и процессов</a:t>
            </a: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при организации строительства </a:t>
            </a: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1026" name="Picture 2" descr="C:\Users\shakirova_kg\Desktop\d3ff6ed0-6d07-4500-ad16-c90d6086099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852" y="0"/>
            <a:ext cx="6828148" cy="6857999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293616" y="6347207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826276" y="223231"/>
            <a:ext cx="4061138" cy="700449"/>
          </a:xfrm>
        </p:spPr>
        <p:txBody>
          <a:bodyPr>
            <a:noAutofit/>
          </a:bodyPr>
          <a:lstStyle/>
          <a:p>
            <a:pPr algn="ctr"/>
            <a:r>
              <a:rPr lang="ru-RU" sz="2571" b="1" dirty="0">
                <a:solidFill>
                  <a:srgbClr val="002A54"/>
                </a:solidFill>
                <a:latin typeface="Swift ExtraBold"/>
                <a:ea typeface="+mn-ea"/>
                <a:cs typeface="Arial" panose="020B0604020202020204" pitchFamily="34" charset="0"/>
              </a:rPr>
              <a:t>Управление проектами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7E9E6-F550-49A1-AFAE-89FE074ADCBD}"/>
              </a:ext>
            </a:extLst>
          </p:cNvPr>
          <p:cNvSpPr txBox="1"/>
          <p:nvPr/>
        </p:nvSpPr>
        <p:spPr>
          <a:xfrm>
            <a:off x="984230" y="957566"/>
            <a:ext cx="10837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86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Ubuntu Condensed"/>
              </a:rPr>
              <a:t>Управление проектами </a:t>
            </a:r>
            <a:r>
              <a:rPr lang="ru-RU" sz="1714" dirty="0">
                <a:solidFill>
                  <a:schemeClr val="tx1"/>
                </a:solidFill>
                <a:latin typeface="Ubuntu Condensed"/>
                <a:sym typeface="Ubuntu Condensed"/>
              </a:rPr>
              <a:t>- проектная  деятельность, способствующая достижению максимальных результатов в прикладных областях для успешной реализации конкретных проектов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0DEFB9-152A-47BE-897C-7A1300548230}"/>
              </a:ext>
            </a:extLst>
          </p:cNvPr>
          <p:cNvSpPr txBox="1"/>
          <p:nvPr/>
        </p:nvSpPr>
        <p:spPr>
          <a:xfrm>
            <a:off x="855878" y="1680483"/>
            <a:ext cx="6299066" cy="360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86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Ubuntu Condensed"/>
              </a:rPr>
              <a:t>По итогам модуля участники:</a:t>
            </a:r>
            <a:endParaRPr lang="ru-RU" sz="2286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285750" indent="-285750">
              <a:buFontTx/>
              <a:buChar char="-"/>
            </a:pP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знакомятся </a:t>
            </a:r>
            <a:r>
              <a:rPr lang="ru-RU" sz="1714" dirty="0">
                <a:solidFill>
                  <a:schemeClr val="tx1"/>
                </a:solidFill>
                <a:latin typeface="Ubuntu Condensed"/>
              </a:rPr>
              <a:t>с основными понятиями и лучшими практиками управления проектами капитального строительства</a:t>
            </a: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714" dirty="0">
              <a:solidFill>
                <a:schemeClr val="tx1"/>
              </a:solidFill>
              <a:latin typeface="Ubuntu Condensed"/>
            </a:endParaRPr>
          </a:p>
          <a:p>
            <a:pPr marL="285750" indent="-285750">
              <a:buFontTx/>
              <a:buChar char="-"/>
            </a:pP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учатся </a:t>
            </a:r>
            <a:r>
              <a:rPr lang="ru-RU" sz="1714" dirty="0">
                <a:solidFill>
                  <a:schemeClr val="tx1"/>
                </a:solidFill>
                <a:latin typeface="Ubuntu Condensed"/>
              </a:rPr>
              <a:t>выделять ключевые объекты (проект, программа) и субъекты (заинтересованные стороны) управления в рамках реализации инвестиционной программы строительства, ключевые процессы планирования, исполнения и контроля</a:t>
            </a: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714" dirty="0">
              <a:solidFill>
                <a:schemeClr val="tx1"/>
              </a:solidFill>
              <a:latin typeface="Ubuntu Condensed"/>
            </a:endParaRPr>
          </a:p>
          <a:p>
            <a:pPr marL="285750" indent="-285750">
              <a:buFontTx/>
              <a:buChar char="-"/>
            </a:pP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и далее применят </a:t>
            </a:r>
            <a:r>
              <a:rPr lang="ru-RU" sz="1714" dirty="0">
                <a:solidFill>
                  <a:schemeClr val="tx1"/>
                </a:solidFill>
                <a:latin typeface="Ubuntu Condensed"/>
              </a:rPr>
              <a:t>полученные знания к реальным проектам строительства (цифровые инструменты управления в модуле 3), которые они планируют разворачивать на </a:t>
            </a: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Школе.</a:t>
            </a:r>
          </a:p>
          <a:p>
            <a:endParaRPr lang="ru-RU" sz="1714" dirty="0">
              <a:solidFill>
                <a:schemeClr val="tx1"/>
              </a:solidFill>
              <a:latin typeface="Ubuntu Condensed"/>
              <a:sym typeface="Ubuntu Condense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4A4D4A-48EA-47BC-95E2-9064842F7F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620" y="2290112"/>
            <a:ext cx="4728658" cy="2338449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53E681E-363E-4DEA-A2EA-521574EB5009}"/>
              </a:ext>
            </a:extLst>
          </p:cNvPr>
          <p:cNvCxnSpPr>
            <a:cxnSpLocks/>
          </p:cNvCxnSpPr>
          <p:nvPr/>
        </p:nvCxnSpPr>
        <p:spPr>
          <a:xfrm>
            <a:off x="1699253" y="5943003"/>
            <a:ext cx="8590749" cy="0"/>
          </a:xfrm>
          <a:prstGeom prst="line">
            <a:avLst/>
          </a:prstGeom>
          <a:ln w="38100">
            <a:solidFill>
              <a:srgbClr val="001F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6075295" y="6112924"/>
            <a:ext cx="300719" cy="338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u-RU" dirty="0" smtClean="0"/>
              <a:t>12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9036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2837" y="0"/>
            <a:ext cx="59891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/>
          <p:nvPr/>
        </p:nvSpPr>
        <p:spPr>
          <a:xfrm>
            <a:off x="5887188" y="5031375"/>
            <a:ext cx="6339300" cy="1649400"/>
          </a:xfrm>
          <a:prstGeom prst="rect">
            <a:avLst/>
          </a:prstGeom>
          <a:solidFill>
            <a:srgbClr val="EEEEEE">
              <a:alpha val="7411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idx="1"/>
          </p:nvPr>
        </p:nvSpPr>
        <p:spPr>
          <a:xfrm>
            <a:off x="849799" y="1021116"/>
            <a:ext cx="50208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Building</a:t>
            </a:r>
            <a:r>
              <a:rPr lang="ru-RU" sz="1800" b="1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SMART</a:t>
            </a: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— это уникальная международная профессиональная организация, которая разрабатывает цифровые открытые стандарты передачи и хранения данных для строительной отрасли уровня ISO, а также сферы управления капитальными и инфраструктурными объектами</a:t>
            </a:r>
            <a:endParaRPr sz="1600" dirty="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6113825" y="5149825"/>
            <a:ext cx="56790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90194" y="2426269"/>
            <a:ext cx="572207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Состав модуля :</a:t>
            </a:r>
            <a:endParaRPr sz="18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Понятие BIM и зачем организациям нужна эта технология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Понимание преимуществ BIM по сравнению с традиционными подходами к организации инвестиционно-строительного процесса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Понятие проектного информационного менеджмента на основе применения BIM в соответствии со стандартами серии ISO 19650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Необходимость открытых и </a:t>
            </a:r>
            <a:r>
              <a:rPr lang="ru-RU" sz="1600" dirty="0" err="1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интероперабельных</a:t>
            </a:r>
            <a:r>
              <a:rPr lang="ru-RU" sz="1600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решений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Понимание условий приобретения организацией компетенций для работы в технологии BIM и способы их измерения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Знание национальной специфики работы с BIM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Централизованный международный </a:t>
            </a:r>
            <a:r>
              <a:rPr lang="en-US" sz="1600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on-line</a:t>
            </a:r>
            <a:r>
              <a:rPr lang="ru-RU" sz="1600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экзамен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(на платформе </a:t>
            </a:r>
            <a:r>
              <a:rPr lang="ru-RU" sz="1600" dirty="0" err="1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building</a:t>
            </a:r>
            <a:r>
              <a:rPr lang="ru-RU" sz="1600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SMART </a:t>
            </a:r>
            <a:r>
              <a:rPr lang="ru-RU" sz="1600" dirty="0" err="1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International</a:t>
            </a:r>
            <a:r>
              <a:rPr lang="en-US" sz="1600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).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2197832" y="475389"/>
            <a:ext cx="2110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BUILDING SMART</a:t>
            </a:r>
            <a:endParaRPr sz="2300" b="1">
              <a:solidFill>
                <a:schemeClr val="tx1">
                  <a:lumMod val="95000"/>
                  <a:lumOff val="5000"/>
                </a:schemeClr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74553" y="4415293"/>
            <a:ext cx="3708329" cy="59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 txBox="1"/>
          <p:nvPr/>
        </p:nvSpPr>
        <p:spPr>
          <a:xfrm>
            <a:off x="991202" y="5807482"/>
            <a:ext cx="46668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СПИКЕР </a:t>
            </a:r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МОДУЛЯ:</a:t>
            </a:r>
            <a:endParaRPr b="1" dirty="0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lvl="0"/>
            <a:r>
              <a:rPr lang="ru-RU" sz="1600" b="1" dirty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АЛЕНЬКОВ ВЯЧЕСЛАВ </a:t>
            </a:r>
            <a:r>
              <a:rPr lang="ru-RU" sz="1600" b="1" dirty="0" smtClean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ВЛАДИМИРОВИЧ</a:t>
            </a:r>
          </a:p>
          <a:p>
            <a:pPr lvl="0"/>
            <a:r>
              <a:rPr lang="ru-RU" b="1" dirty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Заместитель председателя Правительства Сахалинской области</a:t>
            </a:r>
            <a:endParaRPr b="1" dirty="0">
              <a:solidFill>
                <a:srgbClr val="1F49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4988560" y="6328919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B467BD-A93A-4B36-812C-384FCC765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22" y="2903456"/>
            <a:ext cx="5976825" cy="2875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84D8DD-511A-4F20-BE35-365CDD833DB0}"/>
              </a:ext>
            </a:extLst>
          </p:cNvPr>
          <p:cNvSpPr txBox="1"/>
          <p:nvPr/>
        </p:nvSpPr>
        <p:spPr>
          <a:xfrm>
            <a:off x="10240700" y="5970767"/>
            <a:ext cx="1323938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dirty="0"/>
              <a:t>с ТИМ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E8BBD-FF73-4FBB-8780-0B4D47477548}"/>
              </a:ext>
            </a:extLst>
          </p:cNvPr>
          <p:cNvSpPr txBox="1"/>
          <p:nvPr/>
        </p:nvSpPr>
        <p:spPr>
          <a:xfrm>
            <a:off x="6233312" y="5970767"/>
            <a:ext cx="1235676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dirty="0"/>
              <a:t>Без ТИМ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6CE6F-2A59-48D3-9802-057192842839}"/>
              </a:ext>
            </a:extLst>
          </p:cNvPr>
          <p:cNvSpPr txBox="1"/>
          <p:nvPr/>
        </p:nvSpPr>
        <p:spPr>
          <a:xfrm>
            <a:off x="6441709" y="1925010"/>
            <a:ext cx="4813751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14" dirty="0">
                <a:solidFill>
                  <a:srgbClr val="00B050"/>
                </a:solidFill>
                <a:latin typeface="Ubuntu Condensed"/>
              </a:rPr>
              <a:t>При переходе от традиционного черчения к ТИМ, координация облегчается и повышается качество проекта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305228" y="478191"/>
            <a:ext cx="7856168" cy="545236"/>
          </a:xfrm>
        </p:spPr>
        <p:txBody>
          <a:bodyPr>
            <a:noAutofit/>
          </a:bodyPr>
          <a:lstStyle/>
          <a:p>
            <a:pPr algn="ctr" defTabSz="768111"/>
            <a:r>
              <a:rPr lang="ru-RU" sz="2571" b="1" dirty="0">
                <a:solidFill>
                  <a:srgbClr val="002A54"/>
                </a:solidFill>
                <a:latin typeface="Swift ExtraBold"/>
                <a:ea typeface="+mn-ea"/>
                <a:cs typeface="Arial" panose="020B0604020202020204" pitchFamily="34" charset="0"/>
              </a:rPr>
              <a:t>Технология информационного моделирования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5DA22-35B3-469F-8024-48AD18E08077}"/>
              </a:ext>
            </a:extLst>
          </p:cNvPr>
          <p:cNvSpPr txBox="1"/>
          <p:nvPr/>
        </p:nvSpPr>
        <p:spPr>
          <a:xfrm>
            <a:off x="999241" y="1023427"/>
            <a:ext cx="10765412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Информационное моделирование зданий </a:t>
            </a:r>
            <a:r>
              <a:rPr lang="ru-RU" sz="1429" dirty="0">
                <a:solidFill>
                  <a:schemeClr val="tx1"/>
                </a:solidFill>
                <a:latin typeface="Ubuntu Condensed"/>
              </a:rPr>
              <a:t>— это процесс, основанный на использовании интеллектуальных 3D-моделей. С помощью этой технологии специалисты отрасли архитектуры и строительства могут эффективнее планировать, проектировать, строить и эксплуатировать здания и объекты инфраструктуры.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D9E1BC-B008-439C-A1BB-804A2DDC3087}"/>
              </a:ext>
            </a:extLst>
          </p:cNvPr>
          <p:cNvSpPr txBox="1"/>
          <p:nvPr/>
        </p:nvSpPr>
        <p:spPr>
          <a:xfrm>
            <a:off x="1040327" y="1981571"/>
            <a:ext cx="4425631" cy="451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395" algn="ctr">
              <a:buClr>
                <a:schemeClr val="dk2"/>
              </a:buClr>
              <a:buSzPts val="1100"/>
            </a:pPr>
            <a:r>
              <a:rPr lang="ru-RU" sz="1714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Ubuntu Condensed"/>
              </a:rPr>
              <a:t>По итогам модуля участники:</a:t>
            </a:r>
            <a:endParaRPr lang="ru-RU" sz="1714" dirty="0">
              <a:solidFill>
                <a:schemeClr val="tx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знакомятся </a:t>
            </a:r>
            <a:r>
              <a:rPr lang="ru-RU" sz="1429" dirty="0">
                <a:solidFill>
                  <a:schemeClr val="tx1"/>
                </a:solidFill>
                <a:latin typeface="Ubuntu Condensed"/>
              </a:rPr>
              <a:t>с основными понятиями и принципами в области технологии информационного моделирования (далее ТИМ), перечнем актуальной нормативной базы в РФ, обязывающей к переходу на ТИМ, правилами ценообразования на проектные работы с применением ТИМ</a:t>
            </a: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429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учатся </a:t>
            </a:r>
            <a:r>
              <a:rPr lang="ru-RU" sz="1429" dirty="0">
                <a:solidFill>
                  <a:schemeClr val="tx1"/>
                </a:solidFill>
                <a:latin typeface="Ubuntu Condensed"/>
              </a:rPr>
              <a:t>формализовывать требования к составу сведений, документов и материалы об ОКС, включаемых в информационную модель, в ТЗ на проектирование и строительство</a:t>
            </a: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429" dirty="0" smtClean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применят </a:t>
            </a:r>
            <a:r>
              <a:rPr lang="ru-RU" sz="1429" dirty="0">
                <a:solidFill>
                  <a:schemeClr val="tx1"/>
                </a:solidFill>
                <a:latin typeface="Ubuntu Condensed"/>
              </a:rPr>
              <a:t>полученные знания для формирования ТЗ по проектам в зоне ответственности.</a:t>
            </a:r>
          </a:p>
          <a:p>
            <a:pPr algn="ctr"/>
            <a:r>
              <a:rPr lang="ru-RU" sz="1429" dirty="0">
                <a:solidFill>
                  <a:schemeClr val="tx1"/>
                </a:solidFill>
                <a:latin typeface="Ubuntu Condensed"/>
              </a:rPr>
              <a:t>*</a:t>
            </a:r>
            <a:r>
              <a:rPr lang="ru-RU" sz="1286" dirty="0">
                <a:solidFill>
                  <a:schemeClr val="tx1"/>
                </a:solidFill>
                <a:latin typeface="Ubuntu Condensed"/>
              </a:rPr>
              <a:t>Требует наличия инфраструктуры в виде платформы для работы с проектом ТЗ </a:t>
            </a: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535799" y="6167788"/>
            <a:ext cx="300719" cy="338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u-RU" dirty="0" smtClean="0"/>
              <a:t>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290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20707" y="79239"/>
            <a:ext cx="9178368" cy="930528"/>
          </a:xfrm>
        </p:spPr>
        <p:txBody>
          <a:bodyPr>
            <a:noAutofit/>
          </a:bodyPr>
          <a:lstStyle/>
          <a:p>
            <a:pPr defTabSz="768111"/>
            <a:r>
              <a:rPr lang="ru-RU" sz="2571" b="1" dirty="0">
                <a:solidFill>
                  <a:srgbClr val="002A54"/>
                </a:solidFill>
                <a:latin typeface="Swift ExtraBold"/>
                <a:ea typeface="+mn-ea"/>
                <a:cs typeface="Arial" panose="020B0604020202020204" pitchFamily="34" charset="0"/>
              </a:rPr>
              <a:t>Управление инвестиционно-строительным проектом </a:t>
            </a:r>
            <a:r>
              <a:rPr lang="ru-RU" sz="2571" b="1" dirty="0" smtClean="0">
                <a:solidFill>
                  <a:srgbClr val="002A54"/>
                </a:solidFill>
                <a:latin typeface="Swift ExtraBold"/>
                <a:ea typeface="+mn-ea"/>
                <a:cs typeface="Arial" panose="020B0604020202020204" pitchFamily="34" charset="0"/>
              </a:rPr>
              <a:t/>
            </a:r>
            <a:br>
              <a:rPr lang="ru-RU" sz="2571" b="1" dirty="0" smtClean="0">
                <a:solidFill>
                  <a:srgbClr val="002A54"/>
                </a:solidFill>
                <a:latin typeface="Swift ExtraBold"/>
                <a:ea typeface="+mn-ea"/>
                <a:cs typeface="Arial" panose="020B0604020202020204" pitchFamily="34" charset="0"/>
              </a:rPr>
            </a:br>
            <a:r>
              <a:rPr lang="ru-RU" sz="2571" b="1" dirty="0" smtClean="0">
                <a:solidFill>
                  <a:srgbClr val="002A54"/>
                </a:solidFill>
                <a:latin typeface="Swift ExtraBold"/>
                <a:ea typeface="+mn-ea"/>
                <a:cs typeface="Arial" panose="020B0604020202020204" pitchFamily="34" charset="0"/>
              </a:rPr>
              <a:t>с </a:t>
            </a:r>
            <a:r>
              <a:rPr lang="ru-RU" sz="2571" b="1" dirty="0">
                <a:solidFill>
                  <a:srgbClr val="002A54"/>
                </a:solidFill>
                <a:latin typeface="Swift ExtraBold"/>
                <a:ea typeface="+mn-ea"/>
                <a:cs typeface="Arial" panose="020B0604020202020204" pitchFamily="34" charset="0"/>
              </a:rPr>
              <a:t>применением современных цифровых инструментов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91393" y="1186598"/>
            <a:ext cx="8621486" cy="61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6373" algn="just"/>
            <a:endParaRPr lang="ru-RU" sz="1714" dirty="0">
              <a:solidFill>
                <a:schemeClr val="tx2"/>
              </a:solidFill>
            </a:endParaRPr>
          </a:p>
          <a:p>
            <a:endParaRPr lang="ru-RU" sz="1714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18E11-BFEB-46DD-BC62-747284EA1D3C}"/>
              </a:ext>
            </a:extLst>
          </p:cNvPr>
          <p:cNvSpPr txBox="1"/>
          <p:nvPr/>
        </p:nvSpPr>
        <p:spPr>
          <a:xfrm>
            <a:off x="772998" y="990026"/>
            <a:ext cx="10869105" cy="112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14" dirty="0">
                <a:solidFill>
                  <a:schemeClr val="tx1"/>
                </a:solidFill>
                <a:latin typeface="Ubuntu Condensed"/>
                <a:sym typeface="Ubuntu Condensed"/>
              </a:rPr>
              <a:t>Уникальная методология позволяет создать</a:t>
            </a:r>
            <a:r>
              <a:rPr lang="ru-RU" sz="1714" dirty="0">
                <a:solidFill>
                  <a:schemeClr val="dk2"/>
                </a:solidFill>
                <a:latin typeface="Ubuntu Condensed"/>
                <a:sym typeface="Ubuntu Condensed"/>
              </a:rPr>
              <a:t> </a:t>
            </a:r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Ubuntu Condensed"/>
              </a:rPr>
              <a:t>ЦИФРОВУЮ МОДЕЛЬ </a:t>
            </a:r>
            <a:r>
              <a:rPr lang="ru-RU" sz="1714" dirty="0">
                <a:solidFill>
                  <a:schemeClr val="tx1"/>
                </a:solidFill>
                <a:latin typeface="Ubuntu Condensed"/>
                <a:sym typeface="Ubuntu Condensed"/>
              </a:rPr>
              <a:t>строительства за несколько часов. Упрощает переход от бумажных и электронных документов к единой цифровой модели объекта. Это формирует надежную основу для принятия управленческих решений на протяжении всего жизненного цикла </a:t>
            </a:r>
            <a:r>
              <a:rPr lang="ru-RU" sz="1714" dirty="0" smtClean="0">
                <a:solidFill>
                  <a:schemeClr val="tx1"/>
                </a:solidFill>
                <a:latin typeface="Ubuntu Condensed"/>
                <a:sym typeface="Ubuntu Condensed"/>
              </a:rPr>
              <a:t>объекта.</a:t>
            </a:r>
            <a:endParaRPr lang="ru-RU" sz="1714" dirty="0">
              <a:solidFill>
                <a:schemeClr val="tx1"/>
              </a:solidFill>
              <a:latin typeface="Ubuntu Condensed"/>
              <a:sym typeface="Ubuntu Condensed"/>
            </a:endParaRPr>
          </a:p>
          <a:p>
            <a:endParaRPr lang="ru-RU" sz="128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76CC6-DB72-4EB2-9BFD-60EC43699403}"/>
              </a:ext>
            </a:extLst>
          </p:cNvPr>
          <p:cNvSpPr txBox="1"/>
          <p:nvPr/>
        </p:nvSpPr>
        <p:spPr>
          <a:xfrm>
            <a:off x="1420707" y="4281584"/>
            <a:ext cx="8842882" cy="1895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14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По итогам модуля участники: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429" dirty="0">
                <a:solidFill>
                  <a:schemeClr val="tx1"/>
                </a:solidFill>
                <a:latin typeface="Ubuntu Condensed"/>
              </a:rPr>
              <a:t>з</a:t>
            </a: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накомятся </a:t>
            </a:r>
            <a:r>
              <a:rPr lang="ru-RU" sz="1429" dirty="0">
                <a:solidFill>
                  <a:schemeClr val="tx1"/>
                </a:solidFill>
                <a:latin typeface="Ubuntu Condensed"/>
              </a:rPr>
              <a:t>с методикой преобразования документации по объекту капитального строительства в цифровой график управления инвестиционно-строительным проектом;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учатся </a:t>
            </a:r>
            <a:r>
              <a:rPr lang="ru-RU" sz="1429" dirty="0">
                <a:solidFill>
                  <a:schemeClr val="tx1"/>
                </a:solidFill>
                <a:latin typeface="Ubuntu Condensed"/>
              </a:rPr>
              <a:t>формировать информационную модель, паспорт и цифровой график объекта капитального строительства, наполнять информационную модель данными согласно требованиям нормативной документации РФ;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429" dirty="0">
                <a:solidFill>
                  <a:schemeClr val="tx1"/>
                </a:solidFill>
                <a:latin typeface="Ubuntu Condensed"/>
              </a:rPr>
              <a:t>применят полученные знания для формирования и ведения информационной модели к проектам в зоне ответственности</a:t>
            </a: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.</a:t>
            </a:r>
            <a:endParaRPr lang="ru-RU" sz="1429" dirty="0">
              <a:solidFill>
                <a:schemeClr val="tx1"/>
              </a:solidFill>
              <a:latin typeface="Ubuntu Condensed"/>
            </a:endParaRPr>
          </a:p>
        </p:txBody>
      </p:sp>
      <p:pic>
        <p:nvPicPr>
          <p:cNvPr id="15" name="Google Shape;265;p47">
            <a:extLst>
              <a:ext uri="{FF2B5EF4-FFF2-40B4-BE49-F238E27FC236}">
                <a16:creationId xmlns:a16="http://schemas.microsoft.com/office/drawing/2014/main" id="{30577536-3407-4D88-AA6B-EB7DBF072F6B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468" y="2244111"/>
            <a:ext cx="4289016" cy="1869796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858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1026" name="Picture 2" descr="Картинки по запросу &quot;куча бумажных чертежей строительных&quot;">
            <a:extLst>
              <a:ext uri="{FF2B5EF4-FFF2-40B4-BE49-F238E27FC236}">
                <a16:creationId xmlns:a16="http://schemas.microsoft.com/office/drawing/2014/main" id="{14B1D1EF-F178-45D7-9C92-082E469C7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419" y="2222606"/>
            <a:ext cx="3145636" cy="17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885871A1-E292-43ED-9081-92FDBAC8F562}"/>
              </a:ext>
            </a:extLst>
          </p:cNvPr>
          <p:cNvSpPr/>
          <p:nvPr/>
        </p:nvSpPr>
        <p:spPr>
          <a:xfrm rot="16200000">
            <a:off x="4742856" y="2628112"/>
            <a:ext cx="1322899" cy="51189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837551" y="6140356"/>
            <a:ext cx="300719" cy="338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u-RU" dirty="0" smtClean="0"/>
              <a:t>15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1047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3764" y="179109"/>
            <a:ext cx="5665511" cy="64950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Исходные данные для внесения в систему. работа с классификаторами </a:t>
            </a:r>
            <a:r>
              <a:rPr lang="ru-RU" sz="2000" dirty="0" err="1" smtClean="0"/>
              <a:t>конструктивов</a:t>
            </a:r>
            <a:r>
              <a:rPr lang="ru-RU" sz="2000" dirty="0" smtClean="0"/>
              <a:t> и работ.</a:t>
            </a:r>
          </a:p>
          <a:p>
            <a:r>
              <a:rPr lang="ru-RU" sz="2000" dirty="0" smtClean="0"/>
              <a:t>Методика по преобразованию рабочей документации в цифровую модель. Анализ исполнительной модели проекта. Создание информационной модели и паспорта строительного объекта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СПИКЕРЫ МОДУЛЯ:</a:t>
            </a:r>
          </a:p>
          <a:p>
            <a:r>
              <a:rPr lang="ru-RU" sz="1600" dirty="0" err="1" smtClean="0"/>
              <a:t>Важинский</a:t>
            </a:r>
            <a:r>
              <a:rPr lang="ru-RU" sz="1600" dirty="0" smtClean="0"/>
              <a:t> Виталий Александрович, руководитель группы методологии ООО «ПСС», г. Москва</a:t>
            </a:r>
          </a:p>
          <a:p>
            <a:r>
              <a:rPr lang="ru-RU" sz="1600" dirty="0" err="1" smtClean="0"/>
              <a:t>Манжура</a:t>
            </a:r>
            <a:r>
              <a:rPr lang="ru-RU" sz="1600" dirty="0" smtClean="0"/>
              <a:t> Андрей, эксперт по внедрению ООО </a:t>
            </a:r>
            <a:r>
              <a:rPr lang="ru-RU" sz="1600" dirty="0"/>
              <a:t>« </a:t>
            </a:r>
            <a:r>
              <a:rPr lang="ru-RU" sz="1600" dirty="0" smtClean="0"/>
              <a:t>ПСС</a:t>
            </a:r>
            <a:r>
              <a:rPr lang="ru-RU" sz="1600" dirty="0"/>
              <a:t> », г. Москва</a:t>
            </a:r>
            <a:endParaRPr lang="ru-RU" sz="1600" dirty="0" smtClean="0"/>
          </a:p>
          <a:p>
            <a:endParaRPr lang="ru-RU" b="1" dirty="0" smtClean="0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1026" name="Picture 2" descr="C:\Users\shakirova_kg\Desktop\69d80023-d9c4-4451-a7e4-017111c5fd5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542" y="0"/>
            <a:ext cx="5178458" cy="685799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53736" y="6008879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02216B-2DB7-4AE9-906D-76A37479EA35}"/>
              </a:ext>
            </a:extLst>
          </p:cNvPr>
          <p:cNvSpPr txBox="1"/>
          <p:nvPr/>
        </p:nvSpPr>
        <p:spPr>
          <a:xfrm>
            <a:off x="1074655" y="1140643"/>
            <a:ext cx="7334053" cy="462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По итогам модуля участники: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знакомятся </a:t>
            </a:r>
            <a:r>
              <a:rPr lang="ru-RU" sz="1714" dirty="0">
                <a:solidFill>
                  <a:schemeClr val="tx1"/>
                </a:solidFill>
                <a:latin typeface="Ubuntu Condensed"/>
              </a:rPr>
              <a:t>с особенностями правового регулирования строительной деятельности с привлечением бюджетных средств, перечнем ключевой градостроительной документации, порядком прохождения исходных разрешительных процедур,  нововведениями законодательства в сфере строительства</a:t>
            </a: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714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учатся </a:t>
            </a:r>
            <a:r>
              <a:rPr lang="ru-RU" sz="1714" dirty="0">
                <a:solidFill>
                  <a:schemeClr val="tx1"/>
                </a:solidFill>
                <a:latin typeface="Ubuntu Condensed"/>
              </a:rPr>
              <a:t>планировать сроки прохождения исходно-разрешительных процедур, идентифицировать ключевые уголовно-правовые риски в строительстве</a:t>
            </a: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714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рассматривают </a:t>
            </a:r>
            <a:r>
              <a:rPr lang="ru-RU" sz="1714" dirty="0">
                <a:solidFill>
                  <a:schemeClr val="tx1"/>
                </a:solidFill>
                <a:latin typeface="Ubuntu Condensed"/>
              </a:rPr>
              <a:t>кейсы из практики реализации инвестиционно-строительных проектов, типичные причины судебных </a:t>
            </a:r>
          </a:p>
          <a:p>
            <a:r>
              <a:rPr lang="ru-RU" sz="1714" dirty="0">
                <a:solidFill>
                  <a:schemeClr val="tx1"/>
                </a:solidFill>
                <a:latin typeface="Ubuntu Condensed"/>
              </a:rPr>
              <a:t>    споров в сфере строительства</a:t>
            </a: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.</a:t>
            </a:r>
          </a:p>
          <a:p>
            <a:endParaRPr lang="ru-RU" sz="1714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учатся </a:t>
            </a:r>
            <a:r>
              <a:rPr lang="ru-RU" sz="1714" dirty="0">
                <a:solidFill>
                  <a:schemeClr val="tx1"/>
                </a:solidFill>
                <a:latin typeface="Ubuntu Condensed"/>
              </a:rPr>
              <a:t>включать требования ТЗ в контракт на проектирование и строительство</a:t>
            </a:r>
            <a:r>
              <a:rPr lang="ru-RU" sz="1714" dirty="0" smtClean="0">
                <a:solidFill>
                  <a:schemeClr val="tx1"/>
                </a:solidFill>
                <a:latin typeface="Ubuntu Condensed"/>
              </a:rPr>
              <a:t>.</a:t>
            </a:r>
          </a:p>
          <a:p>
            <a:endParaRPr lang="ru-RU" sz="1714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>
                <a:solidFill>
                  <a:schemeClr val="tx1"/>
                </a:solidFill>
                <a:latin typeface="Ubuntu Condensed"/>
              </a:rPr>
              <a:t>рассмотрят кейсы из практики по прохождению государственной экспертизы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4664" y="278043"/>
            <a:ext cx="8139219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71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Юридические аспекты заказа на строительство</a:t>
            </a:r>
          </a:p>
        </p:txBody>
      </p:sp>
      <p:pic>
        <p:nvPicPr>
          <p:cNvPr id="20" name="Объект 4">
            <a:extLst>
              <a:ext uri="{FF2B5EF4-FFF2-40B4-BE49-F238E27FC236}">
                <a16:creationId xmlns:a16="http://schemas.microsoft.com/office/drawing/2014/main" id="{85899F64-20C2-41BE-ACF0-B18AD31A78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270" y="1039623"/>
            <a:ext cx="3120178" cy="2730358"/>
          </a:xfrm>
        </p:spPr>
      </p:pic>
      <p:pic>
        <p:nvPicPr>
          <p:cNvPr id="21" name="Picture 2" descr="Получение разрешения на ввод объекта в эксплуатацию">
            <a:extLst>
              <a:ext uri="{FF2B5EF4-FFF2-40B4-BE49-F238E27FC236}">
                <a16:creationId xmlns:a16="http://schemas.microsoft.com/office/drawing/2014/main" id="{5F1F6C0F-581B-4A0C-8728-36DB18AD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404" y="4183163"/>
            <a:ext cx="3073044" cy="18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837551" y="6122068"/>
            <a:ext cx="300719" cy="338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u-RU" dirty="0" smtClean="0"/>
              <a:t>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25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af20a22f9b_0_4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2600" y="12650"/>
            <a:ext cx="5789402" cy="685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af20a22f9b_0_423"/>
          <p:cNvSpPr/>
          <p:nvPr/>
        </p:nvSpPr>
        <p:spPr>
          <a:xfrm>
            <a:off x="490194" y="232776"/>
            <a:ext cx="6693600" cy="5442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af20a22f9b_0_423"/>
          <p:cNvSpPr txBox="1"/>
          <p:nvPr/>
        </p:nvSpPr>
        <p:spPr>
          <a:xfrm>
            <a:off x="1236298" y="316300"/>
            <a:ext cx="46794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rgbClr val="FFFFF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ОХРАНА ТРУДА В СТРОИТЕЛЬСТВЕ</a:t>
            </a:r>
            <a:endParaRPr sz="2300" b="1">
              <a:solidFill>
                <a:srgbClr val="FFFFF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49" name="Google Shape;149;gaf20a22f9b_0_423"/>
          <p:cNvSpPr/>
          <p:nvPr/>
        </p:nvSpPr>
        <p:spPr>
          <a:xfrm>
            <a:off x="584462" y="856768"/>
            <a:ext cx="64026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     Состав модуля </a:t>
            </a:r>
            <a:r>
              <a:rPr lang="ru-RU" sz="1800" b="1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Система </a:t>
            </a:r>
            <a:r>
              <a:rPr lang="ru-RU" dirty="0"/>
              <a:t>организации Охраны труда на строительных </a:t>
            </a:r>
            <a:r>
              <a:rPr lang="ru-RU" dirty="0" smtClean="0"/>
              <a:t>площадках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Организация обучения по охране труда для работников осуществляющих строительство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0" name="Google Shape;150;gaf20a22f9b_0_4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45004" y="2350338"/>
            <a:ext cx="3011450" cy="60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af20a22f9b_0_423"/>
          <p:cNvSpPr txBox="1"/>
          <p:nvPr/>
        </p:nvSpPr>
        <p:spPr>
          <a:xfrm>
            <a:off x="989815" y="2092750"/>
            <a:ext cx="4663688" cy="77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ru-RU" b="1" dirty="0" smtClean="0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lvl="0"/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СПИКЕР </a:t>
            </a:r>
            <a:r>
              <a:rPr lang="ru-RU" b="1" dirty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МОДУЛЯ </a:t>
            </a:r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:</a:t>
            </a:r>
          </a:p>
          <a:p>
            <a:pPr lvl="0"/>
            <a:r>
              <a:rPr lang="ru-RU" b="1" dirty="0" err="1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Раздорожный</a:t>
            </a:r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 Сергей Георгиевич, начальник службы охраны труда, охраны окружающей среды СКФ «Сфера»</a:t>
            </a:r>
            <a:endParaRPr b="1" dirty="0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52" name="Google Shape;152;gaf20a22f9b_0_423"/>
          <p:cNvSpPr/>
          <p:nvPr/>
        </p:nvSpPr>
        <p:spPr>
          <a:xfrm>
            <a:off x="707010" y="3099211"/>
            <a:ext cx="6693600" cy="5442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af20a22f9b_0_423"/>
          <p:cNvSpPr txBox="1"/>
          <p:nvPr/>
        </p:nvSpPr>
        <p:spPr>
          <a:xfrm>
            <a:off x="1292859" y="3173307"/>
            <a:ext cx="55524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rgbClr val="FFFFF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ВЫЕЗДЫ НА СТРОИТЕЛЬНЫЕ ПЛОЩАДКИ </a:t>
            </a:r>
            <a:endParaRPr sz="2300" b="1">
              <a:solidFill>
                <a:srgbClr val="FFFFF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54" name="Google Shape;154;gaf20a22f9b_0_423"/>
          <p:cNvSpPr/>
          <p:nvPr/>
        </p:nvSpPr>
        <p:spPr>
          <a:xfrm>
            <a:off x="593889" y="3729465"/>
            <a:ext cx="5778631" cy="17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     Состав модуля :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Посещение строительной площадки Сахалинской области для визуального закрепления инструментов </a:t>
            </a:r>
            <a:r>
              <a:rPr lang="ru-RU" dirty="0" smtClean="0"/>
              <a:t>бережливого </a:t>
            </a:r>
            <a:r>
              <a:rPr lang="ru-RU" dirty="0"/>
              <a:t>строительства на строительных площадках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Встреча с заместителем председателя Правительства Сахалинской области </a:t>
            </a:r>
            <a:r>
              <a:rPr lang="ru-RU" dirty="0" err="1" smtClean="0"/>
              <a:t>Олонцевым</a:t>
            </a:r>
            <a:r>
              <a:rPr lang="ru-RU" dirty="0" smtClean="0"/>
              <a:t> </a:t>
            </a:r>
            <a:r>
              <a:rPr lang="ru-RU" dirty="0"/>
              <a:t>Сергеем Петровичем для обсуждения практики по </a:t>
            </a:r>
            <a:r>
              <a:rPr lang="ru-RU" dirty="0" smtClean="0"/>
              <a:t>применению </a:t>
            </a:r>
            <a:r>
              <a:rPr lang="ru-RU" dirty="0"/>
              <a:t>инструментов из модулей курса при организации капитального строительства в Сахалинской области	</a:t>
            </a:r>
          </a:p>
        </p:txBody>
      </p:sp>
      <p:sp>
        <p:nvSpPr>
          <p:cNvPr id="155" name="Google Shape;155;gaf20a22f9b_0_423"/>
          <p:cNvSpPr txBox="1"/>
          <p:nvPr/>
        </p:nvSpPr>
        <p:spPr>
          <a:xfrm>
            <a:off x="1033837" y="5838600"/>
            <a:ext cx="46668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ru-RU" b="1" dirty="0" smtClean="0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lvl="0"/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МОДЕРАТОР </a:t>
            </a:r>
            <a:r>
              <a:rPr lang="ru-RU" b="1" dirty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МОДУЛЯ </a:t>
            </a:r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:</a:t>
            </a:r>
          </a:p>
          <a:p>
            <a:pPr lvl="0"/>
            <a:r>
              <a:rPr lang="ru-RU" b="1" dirty="0" err="1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Залпин</a:t>
            </a:r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Андрей </a:t>
            </a:r>
            <a:r>
              <a:rPr lang="ru-RU" b="1" dirty="0" err="1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Ремуальдович</a:t>
            </a:r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, генеральный директор СКФ»Сфера»</a:t>
            </a:r>
            <a:endParaRPr lang="ru-RU" b="1" dirty="0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56" name="Google Shape;156;gaf20a22f9b_0_423"/>
          <p:cNvSpPr/>
          <p:nvPr/>
        </p:nvSpPr>
        <p:spPr>
          <a:xfrm>
            <a:off x="6402700" y="5307975"/>
            <a:ext cx="5823900" cy="1474200"/>
          </a:xfrm>
          <a:prstGeom prst="rect">
            <a:avLst/>
          </a:prstGeom>
          <a:solidFill>
            <a:srgbClr val="EEEEEE">
              <a:alpha val="7411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af20a22f9b_0_423"/>
          <p:cNvSpPr txBox="1"/>
          <p:nvPr/>
        </p:nvSpPr>
        <p:spPr>
          <a:xfrm>
            <a:off x="6719700" y="5426425"/>
            <a:ext cx="53892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 b="1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РЕЗУЛЬТАТ ПО МОДУЛЮ</a:t>
            </a:r>
            <a:endParaRPr sz="1600" b="1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 b="1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Получены новые схемы проведения совещаний в различных условиях и на различных уровнях, при реализации проектов капитального строительства </a:t>
            </a: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58" name="Google Shape;158;gaf20a22f9b_0_423"/>
          <p:cNvSpPr/>
          <p:nvPr/>
        </p:nvSpPr>
        <p:spPr>
          <a:xfrm>
            <a:off x="6402600" y="1543875"/>
            <a:ext cx="5823900" cy="1050000"/>
          </a:xfrm>
          <a:prstGeom prst="rect">
            <a:avLst/>
          </a:prstGeom>
          <a:solidFill>
            <a:srgbClr val="EEEEEE">
              <a:alpha val="7411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f20a22f9b_0_423"/>
          <p:cNvSpPr txBox="1"/>
          <p:nvPr/>
        </p:nvSpPr>
        <p:spPr>
          <a:xfrm>
            <a:off x="6719700" y="1662325"/>
            <a:ext cx="5389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 b="1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РЕЗУЛЬТАТ ПО МОДУЛЮ</a:t>
            </a:r>
            <a:endParaRPr sz="1600" b="1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 b="1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Закреплены знания в области охраны труда в строительстве </a:t>
            </a: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5235448" y="6228335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6BF7534-1BBC-4797-B18D-EFEDFABE13BD}"/>
              </a:ext>
            </a:extLst>
          </p:cNvPr>
          <p:cNvSpPr txBox="1"/>
          <p:nvPr/>
        </p:nvSpPr>
        <p:spPr>
          <a:xfrm>
            <a:off x="1086939" y="1206631"/>
            <a:ext cx="613185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По итогам модуля участники: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Ubuntu Condensed"/>
              </a:rPr>
              <a:t>знакомятся </a:t>
            </a:r>
            <a:r>
              <a:rPr lang="ru-RU" sz="1800" dirty="0">
                <a:solidFill>
                  <a:schemeClr val="tx1"/>
                </a:solidFill>
                <a:latin typeface="Ubuntu Condensed"/>
              </a:rPr>
              <a:t>с системой организации охраны труда на строительных площадках, требованиями охраны труда при организации проведения строительных работ и организации рабочих мест</a:t>
            </a:r>
            <a:r>
              <a:rPr lang="ru-RU" sz="1800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800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Ubuntu Condensed"/>
              </a:rPr>
              <a:t>учатся </a:t>
            </a:r>
            <a:r>
              <a:rPr lang="ru-RU" sz="1800" dirty="0">
                <a:solidFill>
                  <a:schemeClr val="tx1"/>
                </a:solidFill>
                <a:latin typeface="Ubuntu Condensed"/>
              </a:rPr>
              <a:t>организовывать обучение охране труда для работников, осуществляющих строительство и организовывать регулярный контроль исполнения требований охране труда на строительной площадке</a:t>
            </a:r>
            <a:r>
              <a:rPr lang="ru-RU" sz="1800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800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Ubuntu Condensed"/>
              </a:rPr>
              <a:t>применят полученные знания при оценке соответствия типового объекта адресной инвестиционной программы требованиям охраны труда, включенным в стандарт (выезд на строительную площадку и заполнение чек-листов в модуле 7).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5288" y="251921"/>
            <a:ext cx="5286352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71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Охрана труда в строительстве</a:t>
            </a:r>
          </a:p>
        </p:txBody>
      </p:sp>
      <p:pic>
        <p:nvPicPr>
          <p:cNvPr id="1026" name="Picture 2" descr="C:\Users\efremova_ns\Desktop\ра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18" y="1304411"/>
            <a:ext cx="3563829" cy="410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663815" y="5975764"/>
            <a:ext cx="300719" cy="338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u-RU" dirty="0" smtClean="0"/>
              <a:t>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8191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00" y="1376313"/>
            <a:ext cx="11360700" cy="4647415"/>
          </a:xfrm>
        </p:spPr>
        <p:txBody>
          <a:bodyPr/>
          <a:lstStyle/>
          <a:p>
            <a:r>
              <a:rPr lang="ru-RU" sz="3200" dirty="0" smtClean="0"/>
              <a:t>Курсы повышения квалификации:</a:t>
            </a:r>
            <a:br>
              <a:rPr lang="ru-RU" sz="3200" dirty="0" smtClean="0"/>
            </a:br>
            <a:r>
              <a:rPr lang="ru-RU" sz="3200" dirty="0" smtClean="0"/>
              <a:t>«Школа заказчика объектов капитального строительства»</a:t>
            </a:r>
            <a:br>
              <a:rPr lang="ru-RU" sz="3200" dirty="0" smtClean="0"/>
            </a:br>
            <a:r>
              <a:rPr lang="ru-RU" sz="3200" dirty="0" smtClean="0"/>
              <a:t>ФГБОУ ВО «Сахалинский государственный университет»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ln w="127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Шилова Наталия Сергеевна –  зам. директора ЦНО ФГБОУ ВО «</a:t>
            </a:r>
            <a:r>
              <a:rPr lang="ru-RU" sz="2400" b="1" dirty="0" err="1" smtClean="0">
                <a:ln w="127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СахГУ</a:t>
            </a:r>
            <a:r>
              <a:rPr lang="ru-RU" sz="2400" b="1" dirty="0" smtClean="0">
                <a:ln w="127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», руководитель программы</a:t>
            </a:r>
            <a:br>
              <a:rPr lang="ru-RU" sz="2400" b="1" dirty="0" smtClean="0">
                <a:ln w="127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5791922" y="6062174"/>
            <a:ext cx="731700" cy="524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653096" y="994610"/>
            <a:ext cx="3166421" cy="409521"/>
          </a:xfrm>
        </p:spPr>
        <p:txBody>
          <a:bodyPr>
            <a:normAutofit/>
          </a:bodyPr>
          <a:lstStyle/>
          <a:p>
            <a:pPr defTabSz="768111"/>
            <a:r>
              <a:rPr lang="ru-RU" sz="1286" b="1" dirty="0">
                <a:solidFill>
                  <a:srgbClr val="002A54"/>
                </a:solidFill>
                <a:latin typeface="Swift ExtraBold"/>
                <a:ea typeface="+mn-ea"/>
                <a:cs typeface="Arial" panose="020B0604020202020204" pitchFamily="34" charset="0"/>
              </a:rPr>
              <a:t>Выезд на строительную площадку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91393" y="1186598"/>
            <a:ext cx="8621486" cy="61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6373" algn="just"/>
            <a:endParaRPr lang="ru-RU" sz="1714" dirty="0">
              <a:solidFill>
                <a:schemeClr val="tx2"/>
              </a:solidFill>
            </a:endParaRPr>
          </a:p>
          <a:p>
            <a:endParaRPr lang="ru-RU" sz="1714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8C7AB-F4F6-4D36-A6F1-CD6DC41AE733}"/>
              </a:ext>
            </a:extLst>
          </p:cNvPr>
          <p:cNvSpPr txBox="1"/>
          <p:nvPr/>
        </p:nvSpPr>
        <p:spPr>
          <a:xfrm>
            <a:off x="6355081" y="2507249"/>
            <a:ext cx="564058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578" indent="-213183"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050" dirty="0">
                <a:solidFill>
                  <a:schemeClr val="tx1"/>
                </a:solidFill>
                <a:latin typeface="Ubuntu Condensed"/>
              </a:rPr>
              <a:t>Посещение линейки с построением бригад, выдача суточного задания, инструктаж по охране труда</a:t>
            </a:r>
          </a:p>
          <a:p>
            <a:pPr marL="326578" indent="-213183"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050" dirty="0">
                <a:solidFill>
                  <a:schemeClr val="tx1"/>
                </a:solidFill>
                <a:latin typeface="Ubuntu Condensed"/>
              </a:rPr>
              <a:t>Доклад начальника участка работ по стенду </a:t>
            </a:r>
            <a:r>
              <a:rPr lang="ru-RU" sz="1050" dirty="0" err="1">
                <a:solidFill>
                  <a:schemeClr val="tx1"/>
                </a:solidFill>
                <a:latin typeface="Ubuntu Condensed"/>
              </a:rPr>
              <a:t>ПКиА</a:t>
            </a:r>
            <a:r>
              <a:rPr lang="ru-RU" sz="1050" dirty="0">
                <a:solidFill>
                  <a:schemeClr val="tx1"/>
                </a:solidFill>
                <a:latin typeface="Ubuntu Condensed"/>
              </a:rPr>
              <a:t> о ходе СМР, с акцентом на критические работы, проблемы на строительной площадке  и пути решения</a:t>
            </a:r>
          </a:p>
          <a:p>
            <a:pPr marL="326578" indent="-213183"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050" dirty="0">
                <a:solidFill>
                  <a:schemeClr val="tx1"/>
                </a:solidFill>
                <a:latin typeface="Ubuntu Condensed"/>
              </a:rPr>
              <a:t>Выполнение индивидуального задания по оформлению и содержанию стенда </a:t>
            </a:r>
            <a:r>
              <a:rPr lang="ru-RU" sz="1050" dirty="0" err="1">
                <a:solidFill>
                  <a:schemeClr val="tx1"/>
                </a:solidFill>
                <a:latin typeface="Ubuntu Condensed"/>
              </a:rPr>
              <a:t>ПКиА</a:t>
            </a:r>
            <a:endParaRPr lang="ru-RU" sz="1050" dirty="0">
              <a:solidFill>
                <a:schemeClr val="tx1"/>
              </a:solidFill>
              <a:latin typeface="Ubuntu Condensed"/>
            </a:endParaRPr>
          </a:p>
          <a:p>
            <a:pPr marL="326578" indent="-213183">
              <a:buClr>
                <a:schemeClr val="dk2"/>
              </a:buClr>
              <a:buSzPts val="1100"/>
              <a:buFont typeface="Ubuntu Condensed"/>
              <a:buChar char="●"/>
            </a:pPr>
            <a:r>
              <a:rPr lang="ru-RU" sz="1050" dirty="0">
                <a:solidFill>
                  <a:schemeClr val="tx1"/>
                </a:solidFill>
                <a:latin typeface="Ubuntu Condensed"/>
              </a:rPr>
              <a:t>Обход объекта строительства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204776F-30E8-469B-9481-AB704CE7578B}"/>
              </a:ext>
            </a:extLst>
          </p:cNvPr>
          <p:cNvSpPr txBox="1">
            <a:spLocks/>
          </p:cNvSpPr>
          <p:nvPr/>
        </p:nvSpPr>
        <p:spPr>
          <a:xfrm>
            <a:off x="5191125" y="5193936"/>
            <a:ext cx="4045181" cy="914400"/>
          </a:xfrm>
          <a:prstGeom prst="rect">
            <a:avLst/>
          </a:prstGeom>
        </p:spPr>
        <p:txBody>
          <a:bodyPr vert="horz" lIns="65314" tIns="32657" rIns="65314" bIns="32657" rtlCol="0" anchor="ctr">
            <a:normAutofit fontScale="850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86" dirty="0">
                <a:latin typeface="+mn-lt"/>
              </a:rPr>
              <a:t>Участие в еженедельном совещании заместителя председателя правительства </a:t>
            </a:r>
            <a:r>
              <a:rPr lang="ru-RU" sz="2286" dirty="0" err="1">
                <a:latin typeface="+mn-lt"/>
              </a:rPr>
              <a:t>Олонцева</a:t>
            </a:r>
            <a:r>
              <a:rPr lang="ru-RU" sz="2286" dirty="0">
                <a:latin typeface="+mn-lt"/>
              </a:rPr>
              <a:t> С.П. по объектам АИП </a:t>
            </a:r>
          </a:p>
        </p:txBody>
      </p:sp>
      <p:pic>
        <p:nvPicPr>
          <p:cNvPr id="15" name="Google Shape;277;p48">
            <a:extLst>
              <a:ext uri="{FF2B5EF4-FFF2-40B4-BE49-F238E27FC236}">
                <a16:creationId xmlns:a16="http://schemas.microsoft.com/office/drawing/2014/main" id="{8B5E8D73-25FE-4E88-93F8-8A8EBCCF9283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119" y="1202974"/>
            <a:ext cx="2939388" cy="1268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7E863-A4AC-42EE-ABF0-D3F9F45A64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149" y="1199370"/>
            <a:ext cx="2491519" cy="1272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C82491-FBD4-4304-9886-7FF816F241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90" y="4223650"/>
            <a:ext cx="2871187" cy="1940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65074" y="252083"/>
            <a:ext cx="7452360" cy="48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71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Цифровая стандартизация строительства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985" y="886120"/>
            <a:ext cx="5488063" cy="4309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По итогам модуля участники: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429" dirty="0">
                <a:solidFill>
                  <a:schemeClr val="tx1"/>
                </a:solidFill>
                <a:latin typeface="Ubuntu Condensed"/>
              </a:rPr>
              <a:t>рассмотрят требования стандарта к Исполнителю и Заказчику относительно применения практик управления, обеспечения безопасности и качества работ на строительной площадке, рассмотренных во время обучения (модули 1-6</a:t>
            </a: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);</a:t>
            </a:r>
          </a:p>
          <a:p>
            <a:endParaRPr lang="ru-RU" sz="1429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429" dirty="0">
                <a:solidFill>
                  <a:schemeClr val="tx1"/>
                </a:solidFill>
                <a:latin typeface="Ubuntu Condensed"/>
              </a:rPr>
              <a:t>научатся организовывать и осуществлять контроль соответствия строительной площадки требованиями стандарта</a:t>
            </a: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429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429" dirty="0">
                <a:solidFill>
                  <a:schemeClr val="tx1"/>
                </a:solidFill>
                <a:latin typeface="Ubuntu Condensed"/>
              </a:rPr>
              <a:t>проведут процедуру оценки соответствия типового объекта адресной инвестиционной программы требованиям стандарта </a:t>
            </a:r>
            <a:r>
              <a:rPr lang="ru-RU" sz="1429" i="1" dirty="0">
                <a:solidFill>
                  <a:schemeClr val="tx1"/>
                </a:solidFill>
                <a:latin typeface="Ubuntu Condensed"/>
              </a:rPr>
              <a:t>(заполнение электронного чек-листа при выезде на строительную площадку</a:t>
            </a:r>
            <a:r>
              <a:rPr lang="ru-RU" sz="1429" i="1" dirty="0" smtClean="0">
                <a:solidFill>
                  <a:schemeClr val="tx1"/>
                </a:solidFill>
                <a:latin typeface="Ubuntu Condensed"/>
              </a:rPr>
              <a:t>);</a:t>
            </a:r>
          </a:p>
          <a:p>
            <a:endParaRPr lang="ru-RU" sz="1429" i="1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429" dirty="0">
                <a:solidFill>
                  <a:schemeClr val="tx1"/>
                </a:solidFill>
                <a:latin typeface="Ubuntu Condensed"/>
              </a:rPr>
              <a:t>примут участие в еженедельном совещании руководителя адресной инвестиционной программы о ходе реализации проектов в Сахалинской области</a:t>
            </a:r>
            <a:r>
              <a:rPr lang="ru-RU" sz="1429" dirty="0" smtClean="0">
                <a:solidFill>
                  <a:schemeClr val="tx1"/>
                </a:solidFill>
                <a:latin typeface="Ubuntu Condensed"/>
              </a:rPr>
              <a:t>.</a:t>
            </a:r>
            <a:endParaRPr lang="ru-RU" sz="1429" dirty="0">
              <a:solidFill>
                <a:schemeClr val="tx1"/>
              </a:solidFill>
              <a:latin typeface="Ubuntu Condensed"/>
            </a:endParaRP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243191" y="6112924"/>
            <a:ext cx="300719" cy="338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u-RU" dirty="0" smtClean="0"/>
              <a:t>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73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020" y="537327"/>
            <a:ext cx="9741659" cy="1214199"/>
          </a:xfrm>
        </p:spPr>
        <p:txBody>
          <a:bodyPr/>
          <a:lstStyle/>
          <a:p>
            <a:pPr algn="ctr"/>
            <a:r>
              <a:rPr lang="ru-RU" sz="3200" dirty="0" smtClean="0"/>
              <a:t>Консультативно-диагностический центр </a:t>
            </a:r>
            <a:br>
              <a:rPr lang="ru-RU" sz="3200" dirty="0" smtClean="0"/>
            </a:br>
            <a:r>
              <a:rPr lang="ru-RU" sz="3200" dirty="0" smtClean="0"/>
              <a:t>г. Южно-Сахалинск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253764" y="1935480"/>
            <a:ext cx="10473179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Заказчик: Областное казенное учреждение- Дирекция по реализации программ строительства Сахалинской области</a:t>
            </a:r>
            <a:endParaRPr lang="ru-RU" dirty="0"/>
          </a:p>
        </p:txBody>
      </p:sp>
      <p:pic>
        <p:nvPicPr>
          <p:cNvPr id="1026" name="Picture 2" descr="C:\Users\shakirova_kg\Desktop\947e26de-34f4-4de9-9f1b-24e2dd1a561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198" y="2911876"/>
            <a:ext cx="4456590" cy="3338004"/>
          </a:xfrm>
          <a:prstGeom prst="rect">
            <a:avLst/>
          </a:prstGeom>
          <a:noFill/>
        </p:spPr>
      </p:pic>
      <p:pic>
        <p:nvPicPr>
          <p:cNvPr id="1027" name="Picture 3" descr="C:\Users\shakirova_kg\Desktop\c7e6c062-e6a4-4630-ae62-ab04ab67ef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681" y="2818614"/>
            <a:ext cx="3187082" cy="373310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10352" y="6237479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35527"/>
            <a:ext cx="10972800" cy="662247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ШКОЛА ЗАКАЗЧИКА ОБЪЕКТОВ КАПИТАЛЬНОГО СТРОИТЕЛЬСТВА</a:t>
            </a:r>
            <a:endParaRPr lang="ru-RU" dirty="0" smtClean="0"/>
          </a:p>
          <a:p>
            <a:endParaRPr lang="ru-RU" sz="2400" dirty="0"/>
          </a:p>
        </p:txBody>
      </p:sp>
      <p:pic>
        <p:nvPicPr>
          <p:cNvPr id="3075" name="Picture 3" descr="C:\Users\shakirova_kg\Desktop\DSC050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544" y="1464559"/>
            <a:ext cx="8783783" cy="521617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609600" y="423863"/>
            <a:ext cx="10972800" cy="5900737"/>
          </a:xfrm>
        </p:spPr>
        <p:txBody>
          <a:bodyPr>
            <a:normAutofit fontScale="975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/>
              <a:t>КУРСЫ ПОВЫШЕНИЯ КВАЛИФИКАЦИИ,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/>
              <a:t>РЕАЛИЗУЕМЫЕ В ФГБОУ ВО «САХГУ»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Школа заказчика объектов капитального строительства</a:t>
            </a:r>
          </a:p>
          <a:p>
            <a:r>
              <a:rPr lang="ru-RU" dirty="0" smtClean="0"/>
              <a:t>Управление деятельностью по внедрению, поддержке и развитию технологий информационного моделирования на уровне организации (проектирование, строительство, эксплуатация)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Информационное моделирование в строительстве</a:t>
            </a:r>
          </a:p>
          <a:p>
            <a:r>
              <a:rPr lang="ru-RU" dirty="0" smtClean="0"/>
              <a:t>Школа государственного заказчика в строительстве. Практика внедрения цифрового стандарта на региональных объектах государственного строительства</a:t>
            </a:r>
          </a:p>
          <a:p>
            <a:r>
              <a:rPr lang="ru-RU" dirty="0" smtClean="0"/>
              <a:t>Управление службой технического заказчика при осуществлении государственных контрактов в условиях цифровой  трансформации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244592" y="5972303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6"/>
          <p:cNvGrpSpPr/>
          <p:nvPr/>
        </p:nvGrpSpPr>
        <p:grpSpPr>
          <a:xfrm>
            <a:off x="587950" y="73281"/>
            <a:ext cx="8934416" cy="930528"/>
            <a:chOff x="88008" y="211913"/>
            <a:chExt cx="8934416" cy="930528"/>
          </a:xfrm>
        </p:grpSpPr>
        <p:pic>
          <p:nvPicPr>
            <p:cNvPr id="109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" name="Прямая соединительная линия 111"/>
            <p:cNvCxnSpPr/>
            <p:nvPr/>
          </p:nvCxnSpPr>
          <p:spPr bwMode="auto">
            <a:xfrm>
              <a:off x="1583399" y="1142441"/>
              <a:ext cx="7439025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759" y="211913"/>
              <a:ext cx="1716684" cy="85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89669" y="974470"/>
            <a:ext cx="9144000" cy="10080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86" b="1" dirty="0">
                <a:solidFill>
                  <a:schemeClr val="tx1"/>
                </a:solidFill>
                <a:latin typeface="+mn-lt"/>
              </a:rPr>
              <a:t>Отзывы слушателей, прошедших обучение по программе</a:t>
            </a:r>
            <a:br>
              <a:rPr lang="ru-RU" sz="2286" b="1" dirty="0">
                <a:solidFill>
                  <a:schemeClr val="tx1"/>
                </a:solidFill>
                <a:latin typeface="+mn-lt"/>
              </a:rPr>
            </a:br>
            <a:r>
              <a:rPr lang="ru-RU" sz="2286" b="1" dirty="0">
                <a:solidFill>
                  <a:schemeClr val="tx1"/>
                </a:solidFill>
                <a:latin typeface="+mn-lt"/>
              </a:rPr>
              <a:t>«Школа заказчика объектов капитального строительства»</a:t>
            </a:r>
            <a:r>
              <a:rPr lang="ru-RU" sz="2286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286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286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8BCF6-338F-4446-9249-7FFEE2031960}"/>
              </a:ext>
            </a:extLst>
          </p:cNvPr>
          <p:cNvSpPr txBox="1"/>
          <p:nvPr/>
        </p:nvSpPr>
        <p:spPr>
          <a:xfrm>
            <a:off x="782425" y="1718341"/>
            <a:ext cx="10972800" cy="325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>
                <a:solidFill>
                  <a:schemeClr val="tx1"/>
                </a:solidFill>
              </a:rPr>
              <a:t>«Детально были разобраны элементы всех вопросов, которые поступают от ГРБС»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>
                <a:solidFill>
                  <a:schemeClr val="tx1"/>
                </a:solidFill>
              </a:rPr>
              <a:t>«Очень важны были полученные знания по оформлению</a:t>
            </a:r>
            <a:r>
              <a:rPr lang="en-US" sz="1714" dirty="0">
                <a:solidFill>
                  <a:schemeClr val="tx1"/>
                </a:solidFill>
              </a:rPr>
              <a:t> </a:t>
            </a:r>
            <a:r>
              <a:rPr lang="ru-RU" sz="1714" dirty="0">
                <a:solidFill>
                  <a:schemeClr val="tx1"/>
                </a:solidFill>
              </a:rPr>
              <a:t>стенда </a:t>
            </a:r>
            <a:r>
              <a:rPr lang="ru-RU" sz="1714" dirty="0" err="1">
                <a:solidFill>
                  <a:schemeClr val="tx1"/>
                </a:solidFill>
              </a:rPr>
              <a:t>ПКиА</a:t>
            </a:r>
            <a:r>
              <a:rPr lang="ru-RU" sz="1714" dirty="0">
                <a:solidFill>
                  <a:schemeClr val="tx1"/>
                </a:solidFill>
              </a:rPr>
              <a:t>, работа с ПСС, определение траектории пути»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>
                <a:solidFill>
                  <a:schemeClr val="tx1"/>
                </a:solidFill>
              </a:rPr>
              <a:t>«Приобретены новые навыки из каждого раздела»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>
                <a:solidFill>
                  <a:schemeClr val="tx1"/>
                </a:solidFill>
              </a:rPr>
              <a:t>«Самые важные для меня были разделы по  охране труда и технология бережливого производства»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>
                <a:solidFill>
                  <a:schemeClr val="tx1"/>
                </a:solidFill>
              </a:rPr>
              <a:t>«Было много интерактива и весь для меня был полезен»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>
                <a:solidFill>
                  <a:schemeClr val="tx1"/>
                </a:solidFill>
              </a:rPr>
              <a:t>«Приобрёл навыки по работе с цифровой моделью строительства»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>
                <a:solidFill>
                  <a:schemeClr val="tx1"/>
                </a:solidFill>
              </a:rPr>
              <a:t>«Все преподаватели профессионалы, умеющие доходчиво объяснить. Фабрика процессов – великолепный и познавательный курс, который позволяет получить не только теоретические знания, но и практические»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714" dirty="0">
                <a:solidFill>
                  <a:schemeClr val="tx1"/>
                </a:solidFill>
              </a:rPr>
              <a:t>«В дальнейшей работе мне пригодятся знания и навыки управления проектами, практический опыт технологий бережливого производства»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5E6B0F-398F-48C4-826F-9D24905EA6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864" y="5047019"/>
            <a:ext cx="2057400" cy="11572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CC1B94-E980-42BE-8123-1DBEE90BEA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413" y="5017083"/>
            <a:ext cx="1781531" cy="11872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933219-666A-4EA0-88DD-C162B076CD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573" y="5032050"/>
            <a:ext cx="1781531" cy="11872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E365AD-7F66-4DE0-AD68-5C3E68A5CEC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026" y="5032050"/>
            <a:ext cx="1781530" cy="1187223"/>
          </a:xfrm>
          <a:prstGeom prst="rect">
            <a:avLst/>
          </a:prstGeom>
        </p:spPr>
      </p:pic>
      <p:pic>
        <p:nvPicPr>
          <p:cNvPr id="14" name="Google Shape;64;p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596" y="62219"/>
            <a:ext cx="1097833" cy="88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8;p32">
            <a:extLst>
              <a:ext uri="{FF2B5EF4-FFF2-40B4-BE49-F238E27FC236}">
                <a16:creationId xmlns:a16="http://schemas.microsoft.com/office/drawing/2014/main" id="{D35F0DD9-8375-4798-8D44-554BE985E2BC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19"/>
          <a:stretch/>
        </p:blipFill>
        <p:spPr>
          <a:xfrm>
            <a:off x="7161310" y="192528"/>
            <a:ext cx="536657" cy="5129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4EE0C2-711B-44BC-9027-AEE59EFB5920}"/>
              </a:ext>
            </a:extLst>
          </p:cNvPr>
          <p:cNvSpPr txBox="1"/>
          <p:nvPr/>
        </p:nvSpPr>
        <p:spPr>
          <a:xfrm>
            <a:off x="8539336" y="146697"/>
            <a:ext cx="1968255" cy="79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143" dirty="0"/>
              <a:t>АГЕНТСТВО ПО РАЗВИТИЮ ЧЕЛОВЕЧЕСКОГО КАПИТАЛА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874127" y="6186076"/>
            <a:ext cx="300719" cy="338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u-RU" dirty="0" smtClean="0"/>
              <a:t>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9535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040" y="163777"/>
            <a:ext cx="6562344" cy="870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18">
              <a:lnSpc>
                <a:spcPct val="90000"/>
              </a:lnSpc>
              <a:spcBef>
                <a:spcPct val="0"/>
              </a:spcBef>
            </a:pPr>
            <a:endParaRPr lang="ru-RU" sz="2571" b="1" dirty="0">
              <a:solidFill>
                <a:srgbClr val="002A54"/>
              </a:solidFill>
              <a:latin typeface="Swift ExtraBold"/>
              <a:cs typeface="Arial" panose="020B0604020202020204" pitchFamily="34" charset="0"/>
            </a:endParaRPr>
          </a:p>
          <a:p>
            <a:pPr algn="r" defTabSz="914418">
              <a:lnSpc>
                <a:spcPct val="90000"/>
              </a:lnSpc>
              <a:spcBef>
                <a:spcPct val="0"/>
              </a:spcBef>
            </a:pPr>
            <a:r>
              <a:rPr lang="ru-RU" sz="2571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Отличительные особенности Школы</a:t>
            </a:r>
          </a:p>
          <a:p>
            <a:pPr algn="ctr"/>
            <a:endParaRPr lang="ru-RU" sz="1286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2363" y="1036885"/>
            <a:ext cx="9832157" cy="53733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  <p:sp>
        <p:nvSpPr>
          <p:cNvPr id="4" name="Прямоугольник 3"/>
          <p:cNvSpPr/>
          <p:nvPr/>
        </p:nvSpPr>
        <p:spPr>
          <a:xfrm>
            <a:off x="1184195" y="1055738"/>
            <a:ext cx="7646037" cy="442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3274"/>
                </a:solidFill>
              </a:rPr>
              <a:t>Индивидуализация обучения и цифровое пространство</a:t>
            </a:r>
            <a:endParaRPr lang="ru-RU" sz="2000" dirty="0">
              <a:solidFill>
                <a:srgbClr val="00327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9725" y="2343107"/>
            <a:ext cx="7755765" cy="475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3274"/>
                </a:solidFill>
              </a:rPr>
              <a:t>Обучение через деятельность</a:t>
            </a:r>
          </a:p>
          <a:p>
            <a:endParaRPr lang="ru-RU" sz="1286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06744" y="3957629"/>
            <a:ext cx="6477640" cy="425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3274"/>
                </a:solidFill>
              </a:rPr>
              <a:t>Участники и сообщество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93992" y="5387376"/>
            <a:ext cx="6477640" cy="307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3274"/>
                </a:solidFill>
              </a:rPr>
              <a:t>Стандарт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4927" y="1443517"/>
            <a:ext cx="8287119" cy="922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4933" indent="-244933">
              <a:buFont typeface="Wingdings" pitchFamily="2" charset="2"/>
              <a:buChar char="Ø"/>
            </a:pPr>
            <a:r>
              <a:rPr lang="ru-RU" sz="1429" dirty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Единую логику сборки индивидуального трека участника в программе обеспечивает работа с цифровым макетом объекта, уникальным для каждого.</a:t>
            </a:r>
          </a:p>
          <a:p>
            <a:pPr marL="244933" indent="-244933">
              <a:buFont typeface="Wingdings" pitchFamily="2" charset="2"/>
              <a:buChar char="Ø"/>
            </a:pPr>
            <a:r>
              <a:rPr lang="ru-RU" sz="1429" dirty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смогут продолжать работу с цифровыми макетами, заведенными на платформу в течение срока сервисного сопровождения (от 2 до 4 </a:t>
            </a:r>
            <a:r>
              <a:rPr lang="ru-RU" sz="1429" dirty="0" err="1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</a:t>
            </a:r>
            <a:r>
              <a:rPr lang="ru-RU" sz="1429" dirty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7862" y="2737024"/>
            <a:ext cx="8111924" cy="1247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4933" indent="-244933">
              <a:buFont typeface="Wingdings" pitchFamily="2" charset="2"/>
              <a:buChar char="Ø"/>
            </a:pPr>
            <a:r>
              <a:rPr lang="ru-RU" sz="1429" dirty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процесс организован в поддержку работы участников со своими реальными проектами.</a:t>
            </a:r>
          </a:p>
          <a:p>
            <a:pPr marL="244933" indent="-244933">
              <a:buFont typeface="Wingdings" pitchFamily="2" charset="2"/>
              <a:buChar char="Ø"/>
            </a:pPr>
            <a:r>
              <a:rPr lang="ru-RU" sz="1429" dirty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Преподаватели – ведущие практики в области управления капитальным строительством.</a:t>
            </a:r>
          </a:p>
          <a:p>
            <a:pPr marL="244933" indent="-244933">
              <a:buFont typeface="Wingdings" pitchFamily="2" charset="2"/>
              <a:buChar char="Ø"/>
            </a:pPr>
            <a:r>
              <a:rPr lang="ru-RU" sz="1429" dirty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“до” - “во время” - “после”: до программы - подготовка объектов, предварительная работа с участниками, во время программы – проектно-ориентированный подход, после программы - сервисное сопровождение проектов.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7862" y="4392242"/>
            <a:ext cx="8111924" cy="96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4933" indent="-244933">
              <a:buFont typeface="Wingdings" pitchFamily="2" charset="2"/>
              <a:buChar char="Ø"/>
            </a:pPr>
            <a:r>
              <a:rPr lang="ru-RU" sz="1429" dirty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предварительным коммуникациям на программу заходят подготовленные для проектной работы участники, что позволяет сократить сроки и затраты на обучение.</a:t>
            </a:r>
          </a:p>
          <a:p>
            <a:pPr marL="244933" indent="-244933">
              <a:buFont typeface="Wingdings" pitchFamily="2" charset="2"/>
              <a:buChar char="Ø"/>
            </a:pPr>
            <a:r>
              <a:rPr lang="ru-RU" sz="1429" dirty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учатся не только у лекторов, но и друг у друга: в одной группе предлагается обучать представителей разных регионов, которые могут делиться друг с другом экспертизой.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13698" y="5674889"/>
            <a:ext cx="8042768" cy="603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4933" indent="-244933">
              <a:buFont typeface="Wingdings" pitchFamily="2" charset="2"/>
              <a:buChar char="Ø"/>
            </a:pPr>
            <a:r>
              <a:rPr lang="ru-RU" sz="1429" dirty="0" smtClean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Используемый в программе </a:t>
            </a:r>
            <a:r>
              <a:rPr lang="ru-RU" sz="1429" dirty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цифрового строительства позволяет </a:t>
            </a:r>
            <a:r>
              <a:rPr lang="ru-RU" sz="1429" dirty="0" smtClean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получить единые </a:t>
            </a:r>
            <a:r>
              <a:rPr lang="ru-RU" sz="1429" dirty="0">
                <a:solidFill>
                  <a:srgbClr val="003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шаблоны и эффективно управлять объектом строительства на всех стадиях жизненного цикла.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672959" y="6286660"/>
            <a:ext cx="300719" cy="338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u-RU" dirty="0" smtClean="0"/>
              <a:t>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38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 noGrp="1"/>
          </p:cNvSpPr>
          <p:nvPr>
            <p:ph type="title"/>
          </p:nvPr>
        </p:nvSpPr>
        <p:spPr>
          <a:xfrm>
            <a:off x="1985995" y="197100"/>
            <a:ext cx="10901857" cy="804307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768095">
              <a:defRPr sz="2267"/>
            </a:lvl1pPr>
          </a:lstStyle>
          <a:p>
            <a:pPr>
              <a:buClr>
                <a:srgbClr val="000000"/>
              </a:buClr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Тиражирование опыта Школы заказчика</a:t>
            </a:r>
          </a:p>
        </p:txBody>
      </p:sp>
      <p:sp>
        <p:nvSpPr>
          <p:cNvPr id="61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0702159" y="6350668"/>
            <a:ext cx="574918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/>
          </a:p>
        </p:txBody>
      </p:sp>
      <p:sp>
        <p:nvSpPr>
          <p:cNvPr id="4" name="Google Shape;72;p14">
            <a:extLst>
              <a:ext uri="{FF2B5EF4-FFF2-40B4-BE49-F238E27FC236}">
                <a16:creationId xmlns:a16="http://schemas.microsoft.com/office/drawing/2014/main" id="{C7E88BBA-8BB2-9C4B-A1F3-2732FC3956B5}"/>
              </a:ext>
            </a:extLst>
          </p:cNvPr>
          <p:cNvSpPr/>
          <p:nvPr/>
        </p:nvSpPr>
        <p:spPr>
          <a:xfrm>
            <a:off x="2554664" y="4194928"/>
            <a:ext cx="7126522" cy="251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" sz="2000" b="1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20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Текущий </a:t>
            </a:r>
            <a:r>
              <a:rPr lang="ru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статус</a:t>
            </a:r>
            <a:r>
              <a:rPr lang="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dirty="0" smtClean="0"/>
              <a:t>19.05.</a:t>
            </a:r>
            <a:r>
              <a:rPr lang="ru" sz="1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r>
              <a:rPr lang="ru" sz="1200" b="1" dirty="0" smtClean="0"/>
              <a:t>-</a:t>
            </a:r>
            <a:r>
              <a:rPr lang="ru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/>
              <a:t>обучено </a:t>
            </a:r>
            <a:r>
              <a:rPr lang="ru" sz="1200" smtClean="0"/>
              <a:t>228 представителей </a:t>
            </a:r>
            <a:r>
              <a:rPr lang="ru" sz="1200" dirty="0" smtClean="0"/>
              <a:t>государственных распорядителей бюджетных средств и муниципалитетов </a:t>
            </a:r>
            <a:r>
              <a:rPr lang="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базе СахГУ </a:t>
            </a:r>
            <a:endParaRPr lang="ru" sz="12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buSzPts val="1400"/>
            </a:pPr>
            <a:r>
              <a:rPr lang="ru" sz="1200" b="1" dirty="0" smtClean="0"/>
              <a:t>27.05.2022</a:t>
            </a:r>
            <a:r>
              <a:rPr lang="ru" sz="1200" dirty="0" smtClean="0"/>
              <a:t> – старт программы повышения квалификации </a:t>
            </a:r>
            <a:r>
              <a:rPr lang="ru-RU" sz="1200" dirty="0" smtClean="0"/>
              <a:t>Управление службой технического заказчика при осуществлении государственных контрактов в условиях цифровой  трансформации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26.02.2021</a:t>
            </a:r>
            <a:r>
              <a:rPr lang="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1" dirty="0">
                <a:solidFill>
                  <a:schemeClr val="dk1"/>
                </a:solidFill>
              </a:rPr>
              <a:t>-</a:t>
            </a:r>
            <a:r>
              <a:rPr lang="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принято решение о масштабировании опыта </a:t>
            </a:r>
            <a:r>
              <a:rPr lang="ru" sz="1200" dirty="0"/>
              <a:t>ШЗ</a:t>
            </a:r>
            <a:r>
              <a:rPr lang="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 </a:t>
            </a:r>
            <a:r>
              <a:rPr lang="ru" sz="1200" dirty="0" smtClean="0"/>
              <a:t>РФ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200" b="1" dirty="0">
                <a:solidFill>
                  <a:schemeClr val="dk1"/>
                </a:solidFill>
              </a:rPr>
              <a:t>01.12.2021</a:t>
            </a:r>
            <a:r>
              <a:rPr lang="ru" sz="1200" dirty="0">
                <a:solidFill>
                  <a:schemeClr val="dk1"/>
                </a:solidFill>
              </a:rPr>
              <a:t> </a:t>
            </a:r>
            <a:r>
              <a:rPr lang="ru" sz="1200" b="1" dirty="0">
                <a:solidFill>
                  <a:schemeClr val="dk1"/>
                </a:solidFill>
              </a:rPr>
              <a:t>- </a:t>
            </a:r>
            <a:r>
              <a:rPr lang="ru" sz="1200" dirty="0">
                <a:solidFill>
                  <a:schemeClr val="dk1"/>
                </a:solidFill>
              </a:rPr>
              <a:t>старт</a:t>
            </a:r>
            <a:r>
              <a:rPr lang="ru" sz="1200" b="1" dirty="0">
                <a:solidFill>
                  <a:schemeClr val="dk1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первой субсидируемой для регионов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200" dirty="0" smtClean="0">
                <a:solidFill>
                  <a:schemeClr val="lt1"/>
                </a:solidFill>
              </a:rPr>
              <a:t> </a:t>
            </a:r>
            <a:r>
              <a:rPr lang="ru" sz="1200" dirty="0">
                <a:solidFill>
                  <a:schemeClr val="dk1"/>
                </a:solidFill>
              </a:rPr>
              <a:t>программы ШЗ на базе СахГУ и НИУ </a:t>
            </a:r>
            <a:r>
              <a:rPr lang="ru" sz="1200" dirty="0" smtClean="0">
                <a:solidFill>
                  <a:schemeClr val="dk1"/>
                </a:solidFill>
              </a:rPr>
              <a:t>МГСУ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200" b="1" dirty="0">
                <a:solidFill>
                  <a:schemeClr val="dk1"/>
                </a:solidFill>
              </a:rPr>
              <a:t>26.12.2021</a:t>
            </a:r>
            <a:r>
              <a:rPr lang="ru" sz="1200" dirty="0" smtClean="0">
                <a:solidFill>
                  <a:schemeClr val="dk1"/>
                </a:solidFill>
              </a:rPr>
              <a:t> – проведена первая всероссийская онлайн трансляция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5" name="Google Shape;73;p14">
            <a:extLst>
              <a:ext uri="{FF2B5EF4-FFF2-40B4-BE49-F238E27FC236}">
                <a16:creationId xmlns:a16="http://schemas.microsoft.com/office/drawing/2014/main" id="{097666E0-1066-C549-9F7D-53FFD48249FB}"/>
              </a:ext>
            </a:extLst>
          </p:cNvPr>
          <p:cNvSpPr/>
          <p:nvPr/>
        </p:nvSpPr>
        <p:spPr>
          <a:xfrm>
            <a:off x="1010303" y="1621762"/>
            <a:ext cx="5280000" cy="2346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Каждым слушателем программы реализован реальный проект: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ru" sz="1300" dirty="0">
                <a:solidFill>
                  <a:schemeClr val="dk1"/>
                </a:solidFill>
              </a:rPr>
              <a:t>создана ИМ ОКС и заведены сведения об ОКС;</a:t>
            </a:r>
            <a:endParaRPr sz="1300" dirty="0">
              <a:solidFill>
                <a:schemeClr val="dk1"/>
              </a:solidFill>
            </a:endParaRPr>
          </a:p>
          <a:p>
            <a:pPr marL="34290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ru" sz="1300" dirty="0">
                <a:solidFill>
                  <a:schemeClr val="dk1"/>
                </a:solidFill>
              </a:rPr>
              <a:t>разработан цифровой график реализации всего проекта;</a:t>
            </a:r>
            <a:endParaRPr sz="1300" dirty="0">
              <a:solidFill>
                <a:schemeClr val="dk1"/>
              </a:solidFill>
            </a:endParaRPr>
          </a:p>
          <a:p>
            <a:pPr marL="34290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ru" sz="1300" dirty="0">
                <a:solidFill>
                  <a:schemeClr val="dk1"/>
                </a:solidFill>
              </a:rPr>
              <a:t>организована система управления рисками на основе “полезных” данных;</a:t>
            </a:r>
            <a:endParaRPr sz="1300" dirty="0">
              <a:solidFill>
                <a:schemeClr val="dk1"/>
              </a:solidFill>
            </a:endParaRPr>
          </a:p>
          <a:p>
            <a:pPr marL="34290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ru" sz="1300" dirty="0">
                <a:solidFill>
                  <a:schemeClr val="dk1"/>
                </a:solidFill>
              </a:rPr>
              <a:t>налажено использование инструментов бережливого производства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Использование знаний на практике: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снижение рисков срыва сроков и превышения бюджетов на управляемых объектах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74;p14">
            <a:extLst>
              <a:ext uri="{FF2B5EF4-FFF2-40B4-BE49-F238E27FC236}">
                <a16:creationId xmlns:a16="http://schemas.microsoft.com/office/drawing/2014/main" id="{7DC5DB26-813E-7240-AD2B-4ED37623AC4D}"/>
              </a:ext>
            </a:extLst>
          </p:cNvPr>
          <p:cNvCxnSpPr/>
          <p:nvPr/>
        </p:nvCxnSpPr>
        <p:spPr>
          <a:xfrm>
            <a:off x="341000" y="4432299"/>
            <a:ext cx="4861500" cy="0"/>
          </a:xfrm>
          <a:prstGeom prst="straightConnector1">
            <a:avLst/>
          </a:prstGeom>
          <a:noFill/>
          <a:ln w="9525" cap="flat" cmpd="sng">
            <a:solidFill>
              <a:srgbClr val="5A778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Google Shape;77;p14">
            <a:extLst>
              <a:ext uri="{FF2B5EF4-FFF2-40B4-BE49-F238E27FC236}">
                <a16:creationId xmlns:a16="http://schemas.microsoft.com/office/drawing/2014/main" id="{60FCDC63-C71C-BC4A-93D1-36BB457B9D4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372" y="6034512"/>
            <a:ext cx="1038675" cy="4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8;p14">
            <a:extLst>
              <a:ext uri="{FF2B5EF4-FFF2-40B4-BE49-F238E27FC236}">
                <a16:creationId xmlns:a16="http://schemas.microsoft.com/office/drawing/2014/main" id="{47C55A47-FED6-504A-8540-7A6F930F182C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812" y="5553545"/>
            <a:ext cx="1063024" cy="25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DB43F5-3505-9A47-B0A4-16CF81AFED38}"/>
              </a:ext>
            </a:extLst>
          </p:cNvPr>
          <p:cNvSpPr/>
          <p:nvPr/>
        </p:nvSpPr>
        <p:spPr>
          <a:xfrm>
            <a:off x="1009097" y="1036003"/>
            <a:ext cx="976312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buClr>
                <a:srgbClr val="000000"/>
              </a:buClr>
              <a:buSzPts val="1800"/>
            </a:pPr>
            <a:r>
              <a:rPr lang="ru-RU" b="1" dirty="0">
                <a:latin typeface="Montserrat"/>
                <a:ea typeface="Montserrat"/>
                <a:cs typeface="Montserrat"/>
                <a:sym typeface="Montserrat"/>
              </a:rPr>
              <a:t>Школа заказчика строительства</a:t>
            </a:r>
            <a:r>
              <a:rPr lang="ru-R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формирует практические</a:t>
            </a:r>
            <a:r>
              <a:rPr lang="ru-RU" dirty="0">
                <a:latin typeface="Montserrat"/>
                <a:ea typeface="Montserrat"/>
                <a:cs typeface="Montserrat"/>
                <a:sym typeface="Montserrat"/>
              </a:rPr>
              <a:t> навыки проектного управления и  управления на “полезных” данных</a:t>
            </a:r>
            <a:endParaRPr lang="ru-RU" strike="sngStrik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44A607ED-1442-DC4F-BB43-22B5117802C7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839" y="4490018"/>
            <a:ext cx="1063024" cy="86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3A804C-1B17-EB4E-BEAD-A0B7362907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44" y="1541567"/>
            <a:ext cx="5494074" cy="25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758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3059"/>
            <a:ext cx="10972800" cy="18382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Обучено по программе повышения квалификации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«Школа заказчика объектов капитального строительства»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за период с 2020 по 2022 г.г.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Руководителей  - 92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человека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Ведущих инженеров: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26 человек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Инженеров: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55 человека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Главных специалистов: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24 человек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Советников: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1 человек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Иные группы слушателей: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13 человек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473192" y="6082031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445982"/>
          </a:xfrm>
        </p:spPr>
        <p:txBody>
          <a:bodyPr>
            <a:noAutofit/>
          </a:bodyPr>
          <a:lstStyle/>
          <a:p>
            <a:pPr algn="ctr"/>
            <a:r>
              <a:rPr lang="ru" sz="2000" dirty="0" smtClean="0">
                <a:solidFill>
                  <a:schemeClr val="tx2">
                    <a:lumMod val="75000"/>
                  </a:schemeClr>
                </a:solidFill>
              </a:rPr>
              <a:t>Обучено 228 </a:t>
            </a:r>
            <a:r>
              <a:rPr lang="ru" sz="2000" dirty="0" smtClean="0"/>
              <a:t>представителей государственных распорядителей бюджетных средств и муниципалитетов</a:t>
            </a:r>
            <a:r>
              <a:rPr lang="ru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" sz="200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 базе СахГУ за период с 2020-2023 г.г.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5446124"/>
              </p:ext>
            </p:extLst>
          </p:nvPr>
        </p:nvGraphicFramePr>
        <p:xfrm>
          <a:off x="609600" y="1461155"/>
          <a:ext cx="5384800" cy="489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216452" y="1451728"/>
          <a:ext cx="5699027" cy="49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436616" y="6310631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6499" y="490194"/>
            <a:ext cx="10463753" cy="4713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609600" y="1470581"/>
          <a:ext cx="5140751" cy="509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1978737"/>
              </p:ext>
            </p:extLst>
          </p:nvPr>
        </p:nvGraphicFramePr>
        <p:xfrm>
          <a:off x="6372520" y="1489435"/>
          <a:ext cx="5580668" cy="512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189728" y="6182615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 noGrp="1"/>
          </p:cNvSpPr>
          <p:nvPr>
            <p:ph type="title"/>
          </p:nvPr>
        </p:nvSpPr>
        <p:spPr>
          <a:xfrm>
            <a:off x="176048" y="131113"/>
            <a:ext cx="10901857" cy="804307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768095">
              <a:defRPr sz="2267"/>
            </a:lvl1pPr>
          </a:lstStyle>
          <a:p>
            <a:pPr algn="ctr">
              <a:buClr>
                <a:srgbClr val="000000"/>
              </a:buClr>
            </a:pPr>
            <a:r>
              <a:rPr lang="ru-RU" sz="28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Структура программы обучения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618095" y="6405532"/>
            <a:ext cx="574918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78FF33-DE83-2A45-A6F1-C7594300C3A7}"/>
              </a:ext>
            </a:extLst>
          </p:cNvPr>
          <p:cNvSpPr/>
          <p:nvPr/>
        </p:nvSpPr>
        <p:spPr>
          <a:xfrm>
            <a:off x="1437651" y="877268"/>
            <a:ext cx="8914804" cy="551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667C42F-FF69-1748-B254-DC31D662DEC5}"/>
              </a:ext>
            </a:extLst>
          </p:cNvPr>
          <p:cNvCxnSpPr/>
          <p:nvPr/>
        </p:nvCxnSpPr>
        <p:spPr>
          <a:xfrm>
            <a:off x="2131010" y="1021453"/>
            <a:ext cx="7315200" cy="0"/>
          </a:xfrm>
          <a:prstGeom prst="line">
            <a:avLst/>
          </a:prstGeom>
          <a:ln w="38100">
            <a:solidFill>
              <a:srgbClr val="001F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926A9F-CFE3-4445-8337-01C1D8F05593}"/>
              </a:ext>
            </a:extLst>
          </p:cNvPr>
          <p:cNvCxnSpPr/>
          <p:nvPr/>
        </p:nvCxnSpPr>
        <p:spPr>
          <a:xfrm>
            <a:off x="2131011" y="1021453"/>
            <a:ext cx="1105" cy="334256"/>
          </a:xfrm>
          <a:prstGeom prst="line">
            <a:avLst/>
          </a:prstGeom>
          <a:ln w="38100">
            <a:solidFill>
              <a:srgbClr val="001F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A44C849-F6DB-D949-ABB4-B4E09E3DAEFC}"/>
              </a:ext>
            </a:extLst>
          </p:cNvPr>
          <p:cNvCxnSpPr/>
          <p:nvPr/>
        </p:nvCxnSpPr>
        <p:spPr>
          <a:xfrm>
            <a:off x="5666947" y="999679"/>
            <a:ext cx="0" cy="356030"/>
          </a:xfrm>
          <a:prstGeom prst="line">
            <a:avLst/>
          </a:prstGeom>
          <a:ln w="38100">
            <a:solidFill>
              <a:srgbClr val="001F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0FCBDD7-18ED-B64F-883F-427229781FA8}"/>
              </a:ext>
            </a:extLst>
          </p:cNvPr>
          <p:cNvCxnSpPr/>
          <p:nvPr/>
        </p:nvCxnSpPr>
        <p:spPr>
          <a:xfrm>
            <a:off x="9445106" y="1021453"/>
            <a:ext cx="1105" cy="411097"/>
          </a:xfrm>
          <a:prstGeom prst="line">
            <a:avLst/>
          </a:prstGeom>
          <a:ln w="38100">
            <a:solidFill>
              <a:srgbClr val="001F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F886F60-8FBC-E74F-93BE-61C6E94C804C}"/>
              </a:ext>
            </a:extLst>
          </p:cNvPr>
          <p:cNvSpPr/>
          <p:nvPr/>
        </p:nvSpPr>
        <p:spPr>
          <a:xfrm>
            <a:off x="981440" y="1334519"/>
            <a:ext cx="2494277" cy="725489"/>
          </a:xfrm>
          <a:prstGeom prst="rect">
            <a:avLst/>
          </a:prstGeom>
          <a:noFill/>
          <a:ln w="28575" cap="flat">
            <a:solidFill>
              <a:srgbClr val="001F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656" tIns="32656" rIns="32656" bIns="32656" numCol="1" spcCol="38100" rtlCol="0" anchor="ctr">
            <a:spAutoFit/>
          </a:bodyPr>
          <a:lstStyle/>
          <a:p>
            <a:pPr algn="ctr" defTabSz="653156" hangingPunct="0"/>
            <a:r>
              <a:rPr lang="ru-RU" sz="1714" b="1" dirty="0"/>
              <a:t>До начала обучения</a:t>
            </a:r>
            <a:r>
              <a:rPr lang="ru-RU" sz="1714" i="1" dirty="0"/>
              <a:t> </a:t>
            </a:r>
            <a:r>
              <a:rPr lang="ru-RU" sz="1286" i="1" dirty="0"/>
              <a:t>(не менее чем за 1 неделю до старта обучения)</a:t>
            </a:r>
            <a:endParaRPr lang="ru-RU" sz="1286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18C152-8E87-DF49-B33B-EBAA597FDB8D}"/>
              </a:ext>
            </a:extLst>
          </p:cNvPr>
          <p:cNvSpPr/>
          <p:nvPr/>
        </p:nvSpPr>
        <p:spPr>
          <a:xfrm>
            <a:off x="3606412" y="1345520"/>
            <a:ext cx="3642165" cy="681503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001F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656" tIns="32656" rIns="32656" bIns="32656" numCol="1" spcCol="38100" rtlCol="0" anchor="ctr">
            <a:spAutoFit/>
          </a:bodyPr>
          <a:lstStyle/>
          <a:p>
            <a:pPr algn="ctr" defTabSz="653156" hangingPunct="0"/>
            <a:r>
              <a:rPr lang="ru-RU" sz="1714" b="1" dirty="0"/>
              <a:t>Во время обучения</a:t>
            </a:r>
          </a:p>
          <a:p>
            <a:pPr algn="ctr" defTabSz="653156" hangingPunct="0"/>
            <a:r>
              <a:rPr lang="ru-RU" sz="1286" i="1" dirty="0"/>
              <a:t>(программа 72 часа) </a:t>
            </a:r>
            <a:endParaRPr lang="ru-RU" sz="1714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ctr" defTabSz="653156" hangingPunct="0"/>
            <a:endParaRPr lang="ru-RU" sz="1000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881FB-4D4A-E94C-8BDA-F2A7F8B8F5F3}"/>
              </a:ext>
            </a:extLst>
          </p:cNvPr>
          <p:cNvSpPr/>
          <p:nvPr/>
        </p:nvSpPr>
        <p:spPr>
          <a:xfrm>
            <a:off x="7356153" y="1360467"/>
            <a:ext cx="2749346" cy="637517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001F6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656" tIns="32656" rIns="32656" bIns="32656" numCol="1" spcCol="38100" rtlCol="0" anchor="ctr">
            <a:spAutoFit/>
          </a:bodyPr>
          <a:lstStyle/>
          <a:p>
            <a:pPr algn="ctr" defTabSz="653156" hangingPunct="0"/>
            <a:r>
              <a:rPr lang="ru-RU" sz="1714" b="1" dirty="0"/>
              <a:t>После обучения</a:t>
            </a:r>
          </a:p>
          <a:p>
            <a:pPr algn="ctr" defTabSz="653156" hangingPunct="0"/>
            <a:r>
              <a:rPr lang="ru-RU" sz="1000" i="1" dirty="0"/>
              <a:t>(в течение 2-4 месяцев после завершения обучения)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C786FCC-32EC-5B4D-9B27-B6E4EA248B45}"/>
              </a:ext>
            </a:extLst>
          </p:cNvPr>
          <p:cNvSpPr/>
          <p:nvPr/>
        </p:nvSpPr>
        <p:spPr>
          <a:xfrm>
            <a:off x="1230950" y="2510870"/>
            <a:ext cx="2035164" cy="3234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14" b="1" i="1" u="sng" dirty="0">
                <a:solidFill>
                  <a:srgbClr val="001F68"/>
                </a:solidFill>
              </a:rPr>
              <a:t>Участники:</a:t>
            </a:r>
            <a:endParaRPr lang="ru-RU" sz="1714" b="1" u="sng" dirty="0">
              <a:solidFill>
                <a:srgbClr val="001F68"/>
              </a:solidFill>
            </a:endParaRPr>
          </a:p>
          <a:p>
            <a:r>
              <a:rPr lang="ru-RU" sz="1429" i="1" dirty="0">
                <a:solidFill>
                  <a:srgbClr val="001F68"/>
                </a:solidFill>
              </a:rPr>
              <a:t>- подготавливают пакет документации по реальным проектам строительства, с которыми они планируют работать на Школе;</a:t>
            </a:r>
            <a:endParaRPr lang="ru-RU" sz="1429" dirty="0">
              <a:solidFill>
                <a:srgbClr val="001F68"/>
              </a:solidFill>
            </a:endParaRPr>
          </a:p>
          <a:p>
            <a:r>
              <a:rPr lang="ru-RU" sz="1429" i="1" dirty="0">
                <a:solidFill>
                  <a:srgbClr val="001F68"/>
                </a:solidFill>
              </a:rPr>
              <a:t>- проходят входное тестирование, определяющее начальный уровень навыков и знаний. </a:t>
            </a:r>
            <a:endParaRPr lang="ru-RU" sz="1429" dirty="0">
              <a:solidFill>
                <a:srgbClr val="001F68"/>
              </a:solidFill>
            </a:endParaRPr>
          </a:p>
          <a:p>
            <a:pPr algn="ctr"/>
            <a:endParaRPr lang="ru-RU" sz="1286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F0A03DE-9B97-D54E-B214-B193CD596F3C}"/>
              </a:ext>
            </a:extLst>
          </p:cNvPr>
          <p:cNvSpPr/>
          <p:nvPr/>
        </p:nvSpPr>
        <p:spPr>
          <a:xfrm>
            <a:off x="3624837" y="2351089"/>
            <a:ext cx="3719072" cy="3169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14" b="1" i="1" u="sng" dirty="0">
                <a:solidFill>
                  <a:srgbClr val="001F68"/>
                </a:solidFill>
              </a:rPr>
              <a:t>Организаторы:</a:t>
            </a:r>
          </a:p>
          <a:p>
            <a:r>
              <a:rPr lang="ru-RU" sz="1429" i="1" u="sng" dirty="0" smtClean="0">
                <a:solidFill>
                  <a:srgbClr val="001F68"/>
                </a:solidFill>
              </a:rPr>
              <a:t>Тема </a:t>
            </a:r>
            <a:r>
              <a:rPr lang="ru-RU" sz="1429" i="1" u="sng" dirty="0">
                <a:solidFill>
                  <a:srgbClr val="001F68"/>
                </a:solidFill>
              </a:rPr>
              <a:t>1. </a:t>
            </a:r>
            <a:r>
              <a:rPr lang="ru-RU" sz="1429" i="1" dirty="0">
                <a:solidFill>
                  <a:srgbClr val="001F68"/>
                </a:solidFill>
              </a:rPr>
              <a:t>Управление проектами и стандартизация деятельности Заказчика. </a:t>
            </a:r>
          </a:p>
          <a:p>
            <a:r>
              <a:rPr lang="ru-RU" sz="1429" i="1" u="sng" dirty="0" smtClean="0">
                <a:solidFill>
                  <a:srgbClr val="001F68"/>
                </a:solidFill>
              </a:rPr>
              <a:t>Тема </a:t>
            </a:r>
            <a:r>
              <a:rPr lang="ru-RU" sz="1429" i="1" u="sng" dirty="0">
                <a:solidFill>
                  <a:srgbClr val="001F68"/>
                </a:solidFill>
              </a:rPr>
              <a:t>2.</a:t>
            </a:r>
            <a:r>
              <a:rPr lang="ru-RU" sz="1429" i="1" dirty="0">
                <a:solidFill>
                  <a:srgbClr val="001F68"/>
                </a:solidFill>
              </a:rPr>
              <a:t> Технология информационного моделирования. </a:t>
            </a:r>
          </a:p>
          <a:p>
            <a:r>
              <a:rPr lang="ru-RU" sz="1429" i="1" u="sng" dirty="0" smtClean="0">
                <a:solidFill>
                  <a:srgbClr val="001F68"/>
                </a:solidFill>
              </a:rPr>
              <a:t>Тема </a:t>
            </a:r>
            <a:r>
              <a:rPr lang="ru-RU" sz="1429" i="1" u="sng" dirty="0">
                <a:solidFill>
                  <a:srgbClr val="001F68"/>
                </a:solidFill>
              </a:rPr>
              <a:t>3. </a:t>
            </a:r>
            <a:r>
              <a:rPr lang="ru-RU" sz="1429" i="1" dirty="0">
                <a:solidFill>
                  <a:srgbClr val="001F68"/>
                </a:solidFill>
              </a:rPr>
              <a:t>Управление инвестиционно-строительным проектом с применением современных цифровых инструментов</a:t>
            </a:r>
          </a:p>
          <a:p>
            <a:r>
              <a:rPr lang="ru-RU" sz="1429" i="1" u="sng" dirty="0" smtClean="0">
                <a:solidFill>
                  <a:srgbClr val="001F68"/>
                </a:solidFill>
              </a:rPr>
              <a:t>Тема </a:t>
            </a:r>
            <a:r>
              <a:rPr lang="ru-RU" sz="1429" i="1" u="sng" dirty="0">
                <a:solidFill>
                  <a:srgbClr val="001F68"/>
                </a:solidFill>
              </a:rPr>
              <a:t>4.</a:t>
            </a:r>
            <a:r>
              <a:rPr lang="ru-RU" sz="1429" i="1" dirty="0">
                <a:solidFill>
                  <a:srgbClr val="001F68"/>
                </a:solidFill>
              </a:rPr>
              <a:t> Юридические аспекты заказа на строительство.</a:t>
            </a:r>
          </a:p>
          <a:p>
            <a:r>
              <a:rPr lang="ru-RU" sz="1429" i="1" u="sng" dirty="0" smtClean="0">
                <a:solidFill>
                  <a:srgbClr val="001F68"/>
                </a:solidFill>
              </a:rPr>
              <a:t>Тема </a:t>
            </a:r>
            <a:r>
              <a:rPr lang="ru-RU" sz="1429" i="1" u="sng" dirty="0">
                <a:solidFill>
                  <a:srgbClr val="001F68"/>
                </a:solidFill>
              </a:rPr>
              <a:t>5. </a:t>
            </a:r>
            <a:r>
              <a:rPr lang="ru-RU" sz="1429" i="1" dirty="0">
                <a:solidFill>
                  <a:srgbClr val="001F68"/>
                </a:solidFill>
              </a:rPr>
              <a:t>Охрана труда в строительстве</a:t>
            </a:r>
          </a:p>
          <a:p>
            <a:r>
              <a:rPr lang="ru-RU" sz="1429" i="1" u="sng" dirty="0" smtClean="0">
                <a:solidFill>
                  <a:srgbClr val="001F68"/>
                </a:solidFill>
              </a:rPr>
              <a:t>Тема </a:t>
            </a:r>
            <a:r>
              <a:rPr lang="ru-RU" sz="1429" i="1" u="sng" dirty="0">
                <a:solidFill>
                  <a:srgbClr val="001F68"/>
                </a:solidFill>
              </a:rPr>
              <a:t>6.</a:t>
            </a:r>
            <a:r>
              <a:rPr lang="ru-RU" sz="1429" i="1" dirty="0">
                <a:solidFill>
                  <a:srgbClr val="001F68"/>
                </a:solidFill>
              </a:rPr>
              <a:t> Бережливое производство. </a:t>
            </a:r>
          </a:p>
          <a:p>
            <a:r>
              <a:rPr lang="ru-RU" sz="1429" i="1" u="sng" dirty="0" smtClean="0">
                <a:solidFill>
                  <a:srgbClr val="001F68"/>
                </a:solidFill>
              </a:rPr>
              <a:t>Тема  </a:t>
            </a:r>
            <a:r>
              <a:rPr lang="ru-RU" sz="1429" i="1" u="sng" dirty="0">
                <a:solidFill>
                  <a:srgbClr val="001F68"/>
                </a:solidFill>
              </a:rPr>
              <a:t>7.</a:t>
            </a:r>
            <a:r>
              <a:rPr lang="ru-RU" sz="1429" i="1" dirty="0">
                <a:solidFill>
                  <a:srgbClr val="001F68"/>
                </a:solidFill>
              </a:rPr>
              <a:t> Цифровая стандартизация строительства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1EAE0F-B058-CE4E-A4D3-8241F19F89F0}"/>
              </a:ext>
            </a:extLst>
          </p:cNvPr>
          <p:cNvSpPr/>
          <p:nvPr/>
        </p:nvSpPr>
        <p:spPr>
          <a:xfrm>
            <a:off x="7411268" y="2163577"/>
            <a:ext cx="3008546" cy="3590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14" b="1" i="1" u="sng" dirty="0">
                <a:solidFill>
                  <a:srgbClr val="001F68"/>
                </a:solidFill>
              </a:rPr>
              <a:t>Участники:</a:t>
            </a:r>
          </a:p>
          <a:p>
            <a:r>
              <a:rPr lang="ru-RU" sz="1286" i="1" dirty="0">
                <a:solidFill>
                  <a:srgbClr val="001F68"/>
                </a:solidFill>
              </a:rPr>
              <a:t>- обеспечивают внедрение практик, изученных на обучении, в проекты, находящиеся в зоне ответственности; </a:t>
            </a:r>
          </a:p>
          <a:p>
            <a:r>
              <a:rPr lang="ru-RU" sz="1286" i="1" dirty="0">
                <a:solidFill>
                  <a:srgbClr val="001F68"/>
                </a:solidFill>
              </a:rPr>
              <a:t>- обеспечивают ведение проектов в зоне ответственности с применением информационной модели ОКС и цифровых инструментов управления;</a:t>
            </a:r>
          </a:p>
          <a:p>
            <a:pPr algn="ctr"/>
            <a:r>
              <a:rPr lang="ru-RU" sz="1714" b="1" i="1" u="sng" dirty="0">
                <a:solidFill>
                  <a:srgbClr val="001F68"/>
                </a:solidFill>
              </a:rPr>
              <a:t>Организаторы:</a:t>
            </a:r>
          </a:p>
          <a:p>
            <a:r>
              <a:rPr lang="ru-RU" sz="1429" i="1" dirty="0">
                <a:solidFill>
                  <a:srgbClr val="001F68"/>
                </a:solidFill>
              </a:rPr>
              <a:t>- </a:t>
            </a:r>
            <a:r>
              <a:rPr lang="ru-RU" sz="1286" i="1" dirty="0">
                <a:solidFill>
                  <a:srgbClr val="001F68"/>
                </a:solidFill>
              </a:rPr>
              <a:t>обеспечивают сервисное сопровождение проектов в зоне ответственности участников, прошедших обучение, и их доступ к использованию цифровых инструментов управления и материалам обучения.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E0449F-21FD-E14E-A70A-E883D5C06905}"/>
              </a:ext>
            </a:extLst>
          </p:cNvPr>
          <p:cNvSpPr/>
          <p:nvPr/>
        </p:nvSpPr>
        <p:spPr>
          <a:xfrm>
            <a:off x="1322390" y="5987140"/>
            <a:ext cx="8782851" cy="537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14" i="1" dirty="0">
                <a:solidFill>
                  <a:srgbClr val="001F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Ключевой особенностью Школы, является привлечением лучших теоретиков и практиков от индустрии, бизнеса и государственного управления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065A00A-327A-1A4C-8E6F-00352B720671}"/>
              </a:ext>
            </a:extLst>
          </p:cNvPr>
          <p:cNvCxnSpPr>
            <a:cxnSpLocks/>
          </p:cNvCxnSpPr>
          <p:nvPr/>
        </p:nvCxnSpPr>
        <p:spPr>
          <a:xfrm>
            <a:off x="1540828" y="5964092"/>
            <a:ext cx="8590749" cy="0"/>
          </a:xfrm>
          <a:prstGeom prst="line">
            <a:avLst/>
          </a:prstGeom>
          <a:ln w="38100">
            <a:solidFill>
              <a:srgbClr val="001F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109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095" y="405353"/>
            <a:ext cx="8851769" cy="4807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Информационное моделирование в строительстве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225485"/>
            <a:ext cx="4336330" cy="502291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976564"/>
              </p:ext>
            </p:extLst>
          </p:nvPr>
        </p:nvGraphicFramePr>
        <p:xfrm>
          <a:off x="5561814" y="1442301"/>
          <a:ext cx="6447934" cy="488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https://www.infotechenterprises.net/image/BI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8461" y="1"/>
            <a:ext cx="2130459" cy="13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kirova_kg\Desktop\fca9a3d2-1fba-459f-b05f-181eb32851c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07" y="1234911"/>
            <a:ext cx="4298623" cy="501506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4558792" y="6164327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6853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«Школа государственного заказчика в строительстве. Практики внедрения цифрового стандарта на региональных объектах государственного строительства»:</a:t>
            </a:r>
            <a:endParaRPr lang="ru-RU" sz="2000" dirty="0"/>
          </a:p>
        </p:txBody>
      </p:sp>
      <p:pic>
        <p:nvPicPr>
          <p:cNvPr id="8" name="Содержимое 7" descr="e9735b17-7457-42ac-b575-3490b2688e7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77" y="1414021"/>
            <a:ext cx="10699423" cy="522244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55488" y="6045455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550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Управление службой технического заказчика при осуществлении государственных контрактов в условиях цифровой  трансформации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50070" y="1935480"/>
            <a:ext cx="9954705" cy="3937419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27.05.2022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старт программы повышения квалификации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«Управление службой технического заказчика при осуществлении государственных контрактов в условиях цифровой  трансформации»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28.09.2022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–выпуск по программе -13 человек. </a:t>
            </a:r>
          </a:p>
          <a:p>
            <a:pPr>
              <a:buNone/>
            </a:pPr>
            <a:endParaRPr lang="ru-RU" sz="2800" i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Реализация программы ПК: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НИИ МГСУ и ФГБОУ ВО «</a:t>
            </a:r>
            <a:r>
              <a:rPr lang="ru-RU" sz="2800" i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СахГУ</a:t>
            </a:r>
            <a:r>
              <a:rPr lang="ru-RU" sz="2800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473192" y="5917439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/>
          <p:nvPr/>
        </p:nvSpPr>
        <p:spPr>
          <a:xfrm>
            <a:off x="1" y="1699484"/>
            <a:ext cx="12192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0" b="1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Спасибо за внимание!</a:t>
            </a:r>
            <a:endParaRPr sz="6500" b="1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165" name="Google Shape;165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0"/>
          <a:stretch/>
        </p:blipFill>
        <p:spPr>
          <a:xfrm rot="5400000">
            <a:off x="2723213" y="-98437"/>
            <a:ext cx="4245875" cy="96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" b="-120"/>
          <a:stretch/>
        </p:blipFill>
        <p:spPr>
          <a:xfrm flipH="1">
            <a:off x="9565774" y="-1"/>
            <a:ext cx="2626225" cy="59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90896" y="6118607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 noGrp="1"/>
          </p:cNvSpPr>
          <p:nvPr>
            <p:ph type="title"/>
          </p:nvPr>
        </p:nvSpPr>
        <p:spPr>
          <a:xfrm>
            <a:off x="176048" y="131113"/>
            <a:ext cx="10901857" cy="804307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768095">
              <a:defRPr sz="2267"/>
            </a:lvl1pPr>
          </a:lstStyle>
          <a:p>
            <a:pPr algn="ctr">
              <a:buClr>
                <a:srgbClr val="000000"/>
              </a:buClr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Школа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заказчика объектов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капитального строительства</a:t>
            </a:r>
          </a:p>
        </p:txBody>
      </p:sp>
      <p:sp>
        <p:nvSpPr>
          <p:cNvPr id="61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581519" y="6341524"/>
            <a:ext cx="574918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74FCD5-87F7-8C49-B88E-33C73D23F145}"/>
              </a:ext>
            </a:extLst>
          </p:cNvPr>
          <p:cNvSpPr/>
          <p:nvPr/>
        </p:nvSpPr>
        <p:spPr>
          <a:xfrm>
            <a:off x="751115" y="1763870"/>
            <a:ext cx="4064910" cy="364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42900">
              <a:spcBef>
                <a:spcPts val="400"/>
              </a:spcBef>
              <a:buSzPts val="2100"/>
              <a:buAutoNum type="arabicPeriod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Технологии Бережливого производства в строительстве</a:t>
            </a:r>
          </a:p>
          <a:p>
            <a:pPr marL="457200" lvl="0" indent="-361950">
              <a:spcBef>
                <a:spcPts val="400"/>
              </a:spcBef>
              <a:buSzPts val="2100"/>
              <a:buFont typeface="Ubuntu Condensed"/>
              <a:buAutoNum type="arabicPeriod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61950">
              <a:spcBef>
                <a:spcPts val="400"/>
              </a:spcBef>
              <a:buSzPts val="2100"/>
              <a:buFont typeface="Ubuntu Condensed"/>
              <a:buAutoNum type="arabicPeriod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2. Фабрика строительных    процессов</a:t>
            </a:r>
          </a:p>
          <a:p>
            <a:pPr marL="95250" lvl="0">
              <a:buSzPts val="2100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61950">
              <a:buSzPts val="2100"/>
              <a:buFont typeface="Ubuntu Condensed"/>
              <a:buAutoNum type="arabicPeriod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61950">
              <a:buSzPts val="2100"/>
              <a:buFont typeface="Ubuntu Condensed"/>
              <a:buAutoNum type="arabicPeriod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3. Цифровая Модель</a:t>
            </a:r>
          </a:p>
          <a:p>
            <a:pPr marL="457200" lvl="0" indent="-361950">
              <a:buSzPts val="2100"/>
              <a:buFont typeface="Ubuntu Condensed"/>
              <a:buAutoNum type="arabicPeriod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61950">
              <a:buSzPts val="2100"/>
              <a:buFont typeface="Ubuntu Condensed"/>
              <a:buAutoNum type="arabicPeriod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61950">
              <a:buSzPts val="2100"/>
              <a:buFont typeface="Ubuntu Condensed"/>
              <a:buAutoNum type="arabicPeriod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4. Управление проектами в строительстве (IPMA)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F95FC3-9319-2442-9B7B-FC8BF0F81E49}"/>
              </a:ext>
            </a:extLst>
          </p:cNvPr>
          <p:cNvSpPr/>
          <p:nvPr/>
        </p:nvSpPr>
        <p:spPr>
          <a:xfrm>
            <a:off x="6443372" y="1797088"/>
            <a:ext cx="39363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buSzPts val="2100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5. </a:t>
            </a:r>
            <a:r>
              <a:rPr lang="en-US" sz="1600" dirty="0">
                <a:latin typeface="Ubuntu Condensed"/>
                <a:ea typeface="Ubuntu Condensed"/>
                <a:cs typeface="Ubuntu Condensed"/>
                <a:sym typeface="Ubuntu Condensed"/>
              </a:rPr>
              <a:t>Building Smart</a:t>
            </a: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endParaRPr lang="en-US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6. Изменения в строительном законодательстве</a:t>
            </a:r>
          </a:p>
          <a:p>
            <a:pPr marL="95250" lvl="0">
              <a:buSzPts val="2100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7. Охрана труда в строительстве</a:t>
            </a:r>
          </a:p>
          <a:p>
            <a:pPr marL="95250" lvl="0">
              <a:buSzPts val="2100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endParaRPr lang="ru-RU" sz="1600" dirty="0"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95250" lvl="0">
              <a:buSzPts val="2100"/>
            </a:pPr>
            <a:r>
              <a:rPr lang="ru-RU" sz="1600" dirty="0">
                <a:latin typeface="Ubuntu Condensed"/>
                <a:ea typeface="Ubuntu Condensed"/>
                <a:cs typeface="Ubuntu Condensed"/>
                <a:sym typeface="Ubuntu Condensed"/>
              </a:rPr>
              <a:t>8. Посещение образцовых строительных площа</a:t>
            </a:r>
            <a:r>
              <a:rPr lang="ru-RU" dirty="0">
                <a:latin typeface="Ubuntu Condensed"/>
                <a:ea typeface="Ubuntu Condensed"/>
                <a:cs typeface="Ubuntu Condensed"/>
                <a:sym typeface="Ubuntu Condensed"/>
              </a:rPr>
              <a:t>док</a:t>
            </a:r>
          </a:p>
        </p:txBody>
      </p:sp>
      <p:pic>
        <p:nvPicPr>
          <p:cNvPr id="11" name="Google Shape;82;p3">
            <a:extLst>
              <a:ext uri="{FF2B5EF4-FFF2-40B4-BE49-F238E27FC236}">
                <a16:creationId xmlns:a16="http://schemas.microsoft.com/office/drawing/2014/main" id="{37E0F55A-B125-634D-870F-183288DBA47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5093" y="4106779"/>
            <a:ext cx="1607730" cy="110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4;p4">
            <a:extLst>
              <a:ext uri="{FF2B5EF4-FFF2-40B4-BE49-F238E27FC236}">
                <a16:creationId xmlns:a16="http://schemas.microsoft.com/office/drawing/2014/main" id="{71B454EB-09A1-264E-8022-2AA24908F982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813" y="5377614"/>
            <a:ext cx="1607731" cy="101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7;p5">
            <a:extLst>
              <a:ext uri="{FF2B5EF4-FFF2-40B4-BE49-F238E27FC236}">
                <a16:creationId xmlns:a16="http://schemas.microsoft.com/office/drawing/2014/main" id="{EF08771E-D966-F94E-9479-7D69F23DD490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19066" y="1817751"/>
            <a:ext cx="1614127" cy="9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0;p6">
            <a:extLst>
              <a:ext uri="{FF2B5EF4-FFF2-40B4-BE49-F238E27FC236}">
                <a16:creationId xmlns:a16="http://schemas.microsoft.com/office/drawing/2014/main" id="{61092BC0-57D0-8642-A64D-DBA5815025D5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4"/>
          <a:stretch/>
        </p:blipFill>
        <p:spPr>
          <a:xfrm>
            <a:off x="4541359" y="1735590"/>
            <a:ext cx="1734903" cy="112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3;p7">
            <a:extLst>
              <a:ext uri="{FF2B5EF4-FFF2-40B4-BE49-F238E27FC236}">
                <a16:creationId xmlns:a16="http://schemas.microsoft.com/office/drawing/2014/main" id="{2CD541D2-2851-D94A-98F5-AACCD8AEAD55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240" y="2926674"/>
            <a:ext cx="1607730" cy="110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6;gaf20a22f9b_0_423">
            <a:extLst>
              <a:ext uri="{FF2B5EF4-FFF2-40B4-BE49-F238E27FC236}">
                <a16:creationId xmlns:a16="http://schemas.microsoft.com/office/drawing/2014/main" id="{941C2568-D723-A743-90F5-E0535C596A3B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9013" y="3019816"/>
            <a:ext cx="1607730" cy="101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579DB38-83F5-8947-AB15-300CE69AF7E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014" y="4161119"/>
            <a:ext cx="1607730" cy="9809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0425F0-8890-5847-BAAA-557A2E558D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1162" y="5242563"/>
            <a:ext cx="1607730" cy="1110785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7489C19-9C92-1040-B6D5-E4E31C548A32}"/>
              </a:ext>
            </a:extLst>
          </p:cNvPr>
          <p:cNvSpPr txBox="1">
            <a:spLocks/>
          </p:cNvSpPr>
          <p:nvPr/>
        </p:nvSpPr>
        <p:spPr>
          <a:xfrm>
            <a:off x="1401779" y="880625"/>
            <a:ext cx="9344685" cy="814631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7680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7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buClr>
                <a:srgbClr val="000000"/>
              </a:buClr>
            </a:pPr>
            <a:r>
              <a:rPr lang="ru-RU" sz="24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Arial"/>
              </a:rPr>
              <a:t>Модули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20652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676" y="0"/>
            <a:ext cx="574732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/>
          <p:nvPr/>
        </p:nvSpPr>
        <p:spPr>
          <a:xfrm>
            <a:off x="896933" y="965973"/>
            <a:ext cx="54513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Бережливое производство</a:t>
            </a:r>
            <a:r>
              <a:rPr lang="ru-RU" sz="18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(</a:t>
            </a:r>
            <a:r>
              <a:rPr lang="ru-RU" sz="1600" dirty="0" err="1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Lean</a:t>
            </a: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lang="ru-RU" sz="1600" dirty="0" err="1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production</a:t>
            </a: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, </a:t>
            </a:r>
            <a:r>
              <a:rPr lang="ru-RU" sz="1600" dirty="0" err="1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Lean</a:t>
            </a: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lang="ru-RU" sz="1600" dirty="0" err="1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manufacturing</a:t>
            </a: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) – представляет собой подход к управлению организацией, направленный на повышение качества работы</a:t>
            </a: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за счет сокращения потерь</a:t>
            </a:r>
            <a:endParaRPr sz="1200"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603316" y="2229227"/>
            <a:ext cx="5782500" cy="3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     Состав модуля :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Философия производственной системы</a:t>
            </a:r>
            <a:endParaRPr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Понятие и принципы работы инструментов бережливого производства при управлении капитальным строительством (5С, визуальный менеджмент, SMED, поток единичных изделий, тянущая система «</a:t>
            </a:r>
            <a:r>
              <a:rPr lang="ru-RU" sz="1600" dirty="0" err="1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Канбан</a:t>
            </a: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», стандартизированные работы выполнения СМР, решение проблем одна за одной, всеобщее обслуживание оборудования, стандарт планирования выполнения СМР)</a:t>
            </a:r>
            <a:endParaRPr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Стандарт эффективного управления строительством</a:t>
            </a:r>
            <a:endParaRPr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5259" y="2533313"/>
            <a:ext cx="3011450" cy="60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/>
          <p:nvPr/>
        </p:nvSpPr>
        <p:spPr>
          <a:xfrm>
            <a:off x="901862" y="5680200"/>
            <a:ext cx="46668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ru-RU" b="1" dirty="0" smtClean="0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lvl="0"/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СПИКЕР </a:t>
            </a:r>
            <a:r>
              <a:rPr lang="ru-RU" b="1" dirty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МОДУЛЯ :</a:t>
            </a:r>
            <a:endParaRPr b="1" dirty="0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lvl="0"/>
            <a:r>
              <a:rPr lang="ru-RU" b="1" dirty="0" smtClean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</a:rPr>
              <a:t>ГОГОЛИН  </a:t>
            </a:r>
            <a:r>
              <a:rPr lang="ru-RU" b="1" dirty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</a:rPr>
              <a:t>АЛЕКСАНДР </a:t>
            </a:r>
            <a:r>
              <a:rPr lang="ru-RU" b="1" dirty="0" smtClean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</a:rPr>
              <a:t> АЛЕКСАНДРОВИЧ</a:t>
            </a:r>
            <a:endParaRPr lang="en-US" b="1" dirty="0">
              <a:solidFill>
                <a:srgbClr val="1F497D"/>
              </a:solidFill>
              <a:latin typeface="Ubuntu Condensed"/>
              <a:ea typeface="Ubuntu Condensed"/>
              <a:cs typeface="Ubuntu Condensed"/>
            </a:endParaRPr>
          </a:p>
          <a:p>
            <a:r>
              <a:rPr lang="ru-RU" b="1" dirty="0" smtClean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</a:rPr>
              <a:t>Министр Сахалинской области  по эффективному управлению регионом</a:t>
            </a:r>
          </a:p>
          <a:p>
            <a:endParaRPr lang="ru-RU" b="1" dirty="0">
              <a:solidFill>
                <a:srgbClr val="1F497D"/>
              </a:solidFill>
              <a:latin typeface="Ubuntu Condensed"/>
              <a:ea typeface="Ubuntu Condensed"/>
              <a:cs typeface="Ubuntu Condensed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6479175" y="5031375"/>
            <a:ext cx="5747400" cy="1358400"/>
          </a:xfrm>
          <a:prstGeom prst="rect">
            <a:avLst/>
          </a:prstGeom>
          <a:solidFill>
            <a:srgbClr val="EEEEEE">
              <a:alpha val="7411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931642" y="4769732"/>
            <a:ext cx="53892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РЕЗУЛЬТАТ ПО </a:t>
            </a:r>
            <a:r>
              <a:rPr lang="ru-RU" sz="1600" b="1" dirty="0" smtClean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МОДУЛЮ</a:t>
            </a:r>
            <a:endParaRPr sz="1600" b="1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Изучены инструменты и принципы работы инструментов бережливого строительства  </a:t>
            </a: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1169967" y="186980"/>
            <a:ext cx="6096000" cy="57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ТЕХНОЛОГИИ БЕРЕЖЛИВОГО ПРОИЗВОДСТВА</a:t>
            </a:r>
            <a:endParaRPr sz="2300" b="1">
              <a:solidFill>
                <a:schemeClr val="tx1">
                  <a:lumMod val="95000"/>
                  <a:lumOff val="5000"/>
                </a:schemeClr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2050" name="Picture 2" descr="C:\Users\shakirova_kg\Desktop\3f87bd25-90fa-47c0-bb82-a66c0eb8f46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565" y="0"/>
            <a:ext cx="5780435" cy="6857999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5326888" y="6328919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EC369A-EF9A-412E-A898-34C9A2BB93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117" y="4047767"/>
            <a:ext cx="4125915" cy="22500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32542" y="454616"/>
            <a:ext cx="475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Бережливое производство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BD56F2-1481-4CD9-A678-4623AABCAC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94" y="1712889"/>
            <a:ext cx="3369469" cy="2246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E5F9CF-F41C-4E91-A29D-8E74C469F084}"/>
              </a:ext>
            </a:extLst>
          </p:cNvPr>
          <p:cNvSpPr txBox="1"/>
          <p:nvPr/>
        </p:nvSpPr>
        <p:spPr>
          <a:xfrm>
            <a:off x="1140292" y="1475483"/>
            <a:ext cx="55132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</a:rPr>
              <a:t>По итогам модуля участники: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Ubuntu Condensed"/>
              </a:rPr>
              <a:t>ознакомятся с принципами бережливого производства, основными видами потерь на строительной площадке и способами их сокращения</a:t>
            </a:r>
            <a:r>
              <a:rPr lang="ru-RU" sz="1600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600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Ubuntu Condensed"/>
              </a:rPr>
              <a:t>- научатся применять инструменты бережливого производства: стенд производственного контроля и анализа процесса строительства (</a:t>
            </a:r>
            <a:r>
              <a:rPr lang="ru-RU" sz="1600" dirty="0" err="1">
                <a:solidFill>
                  <a:schemeClr val="tx1"/>
                </a:solidFill>
                <a:latin typeface="Ubuntu Condensed"/>
              </a:rPr>
              <a:t>ПКиА</a:t>
            </a:r>
            <a:r>
              <a:rPr lang="ru-RU" sz="1600" dirty="0">
                <a:solidFill>
                  <a:schemeClr val="tx1"/>
                </a:solidFill>
                <a:latin typeface="Ubuntu Condensed"/>
              </a:rPr>
              <a:t>), 5С, картирование процессов, хронометражи, цепочка помощи для решения проблем на строительной площадке</a:t>
            </a:r>
            <a:r>
              <a:rPr lang="ru-RU" sz="1600" dirty="0" smtClean="0">
                <a:solidFill>
                  <a:schemeClr val="tx1"/>
                </a:solidFill>
                <a:latin typeface="Ubuntu Condensed"/>
              </a:rPr>
              <a:t>;</a:t>
            </a:r>
          </a:p>
          <a:p>
            <a:endParaRPr lang="ru-RU" sz="1600" dirty="0">
              <a:solidFill>
                <a:schemeClr val="tx1"/>
              </a:solidFill>
              <a:latin typeface="Ubuntu Condensed"/>
            </a:endParaRP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Ubuntu Condensed"/>
              </a:rPr>
              <a:t>- применят полученные знания на фабрике производственных процессов и при оценке соответствия типового объекта адресной инвестиционной программы требованиям бережливого производства, включенных в стандарт (выезд на строительную площадку и заполнение чек-листов в модуле 7).</a:t>
            </a: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6121015" y="6122068"/>
            <a:ext cx="300719" cy="338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664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 noGrp="1"/>
          </p:cNvSpPr>
          <p:nvPr>
            <p:ph type="title"/>
          </p:nvPr>
        </p:nvSpPr>
        <p:spPr>
          <a:xfrm>
            <a:off x="176048" y="131113"/>
            <a:ext cx="10901857" cy="804307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768095">
              <a:defRPr sz="2267"/>
            </a:lvl1pPr>
          </a:lstStyle>
          <a:p>
            <a:pPr algn="ctr">
              <a:buClr>
                <a:srgbClr val="000000"/>
              </a:buClr>
            </a:pPr>
            <a:r>
              <a:rPr lang="ru-RU" sz="2800" b="1" dirty="0">
                <a:latin typeface="Arial" charset="0"/>
                <a:cs typeface="Arial" charset="0"/>
              </a:rPr>
              <a:t>Кластер Фабрик процессов Сахалинской области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Номер слайда 3">
            <a:extLst>
              <a:ext uri="{FF2B5EF4-FFF2-40B4-BE49-F238E27FC236}">
                <a16:creationId xmlns:a16="http://schemas.microsoft.com/office/drawing/2014/main" id="{A722F15B-AE23-E947-BB51-352804BF066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5828407" y="6131212"/>
            <a:ext cx="574918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BDA5C28-1FE9-2A43-A69A-35987B1EFE26}"/>
              </a:ext>
            </a:extLst>
          </p:cNvPr>
          <p:cNvCxnSpPr/>
          <p:nvPr/>
        </p:nvCxnSpPr>
        <p:spPr>
          <a:xfrm>
            <a:off x="2935521" y="2253086"/>
            <a:ext cx="0" cy="90648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25F9C7A-5366-C548-97CF-735A59282CAD}"/>
              </a:ext>
            </a:extLst>
          </p:cNvPr>
          <p:cNvCxnSpPr/>
          <p:nvPr/>
        </p:nvCxnSpPr>
        <p:spPr>
          <a:xfrm>
            <a:off x="4868308" y="2230729"/>
            <a:ext cx="0" cy="90648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164C2F2-4AE6-7C42-A87B-23621812869D}"/>
              </a:ext>
            </a:extLst>
          </p:cNvPr>
          <p:cNvCxnSpPr/>
          <p:nvPr/>
        </p:nvCxnSpPr>
        <p:spPr>
          <a:xfrm>
            <a:off x="6712716" y="2253087"/>
            <a:ext cx="0" cy="90648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738458-221D-7949-85FB-6A06E9245B29}"/>
              </a:ext>
            </a:extLst>
          </p:cNvPr>
          <p:cNvCxnSpPr/>
          <p:nvPr/>
        </p:nvCxnSpPr>
        <p:spPr>
          <a:xfrm>
            <a:off x="9240414" y="2253087"/>
            <a:ext cx="0" cy="90648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3FEA99A-DF0A-D546-956E-814A2E34C1E9}"/>
              </a:ext>
            </a:extLst>
          </p:cNvPr>
          <p:cNvCxnSpPr/>
          <p:nvPr/>
        </p:nvCxnSpPr>
        <p:spPr>
          <a:xfrm>
            <a:off x="11048581" y="2253087"/>
            <a:ext cx="0" cy="90648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AA63B74-FBEF-AD4B-A75D-5F9C46DAA64B}"/>
              </a:ext>
            </a:extLst>
          </p:cNvPr>
          <p:cNvCxnSpPr/>
          <p:nvPr/>
        </p:nvCxnSpPr>
        <p:spPr>
          <a:xfrm>
            <a:off x="944000" y="2253087"/>
            <a:ext cx="0" cy="90648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E6ED8-667B-F14C-8134-56F69DF8875E}"/>
              </a:ext>
            </a:extLst>
          </p:cNvPr>
          <p:cNvCxnSpPr/>
          <p:nvPr/>
        </p:nvCxnSpPr>
        <p:spPr>
          <a:xfrm>
            <a:off x="6128979" y="1404427"/>
            <a:ext cx="0" cy="84866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949BAC-A858-5B48-86AF-76FE8BE814FF}"/>
              </a:ext>
            </a:extLst>
          </p:cNvPr>
          <p:cNvSpPr/>
          <p:nvPr/>
        </p:nvSpPr>
        <p:spPr>
          <a:xfrm>
            <a:off x="4021617" y="1218446"/>
            <a:ext cx="4159637" cy="814631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C981328-68EB-5744-8065-95C30430158B}"/>
              </a:ext>
            </a:extLst>
          </p:cNvPr>
          <p:cNvSpPr txBox="1">
            <a:spLocks/>
          </p:cNvSpPr>
          <p:nvPr/>
        </p:nvSpPr>
        <p:spPr>
          <a:xfrm>
            <a:off x="4116446" y="1218446"/>
            <a:ext cx="4064811" cy="814631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7680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7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buClr>
                <a:srgbClr val="000000"/>
              </a:buClr>
            </a:pPr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Arial"/>
              </a:rPr>
              <a:t>Фабрики процессов Сахалинской области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E3A5D2-A615-AF4D-AC34-AA09E2430E3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647" y="3587355"/>
            <a:ext cx="3987539" cy="2345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C5FBAA-0773-0D48-9C2B-15A5C9380AF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68" y="3577646"/>
            <a:ext cx="3157980" cy="2380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2B92DBA-71F0-9045-B39D-5C3F8705E11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670" y="3568502"/>
            <a:ext cx="3093604" cy="2360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E0E011E-C23E-6B47-9F21-65E0880DBE86}"/>
              </a:ext>
            </a:extLst>
          </p:cNvPr>
          <p:cNvSpPr/>
          <p:nvPr/>
        </p:nvSpPr>
        <p:spPr>
          <a:xfrm>
            <a:off x="740735" y="2527422"/>
            <a:ext cx="1595601" cy="814631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C347313-D837-0044-9397-C441ECCDA792}"/>
              </a:ext>
            </a:extLst>
          </p:cNvPr>
          <p:cNvSpPr/>
          <p:nvPr/>
        </p:nvSpPr>
        <p:spPr>
          <a:xfrm>
            <a:off x="2480684" y="2517243"/>
            <a:ext cx="1847170" cy="814631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DF1927-A4E5-EC43-AFE1-601807E50F4B}"/>
              </a:ext>
            </a:extLst>
          </p:cNvPr>
          <p:cNvSpPr/>
          <p:nvPr/>
        </p:nvSpPr>
        <p:spPr>
          <a:xfrm>
            <a:off x="4455580" y="2527422"/>
            <a:ext cx="1595601" cy="814631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9FC8B86-BF57-6E4A-9122-92C3AA5FE2F6}"/>
              </a:ext>
            </a:extLst>
          </p:cNvPr>
          <p:cNvSpPr/>
          <p:nvPr/>
        </p:nvSpPr>
        <p:spPr>
          <a:xfrm>
            <a:off x="6144444" y="2517243"/>
            <a:ext cx="1634604" cy="814631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CB52E31-A426-9646-8B6B-E4DD6758584A}"/>
              </a:ext>
            </a:extLst>
          </p:cNvPr>
          <p:cNvSpPr/>
          <p:nvPr/>
        </p:nvSpPr>
        <p:spPr>
          <a:xfrm>
            <a:off x="7954222" y="2527423"/>
            <a:ext cx="1595601" cy="814631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E1C482-8288-3C4E-9326-23F8573073FA}"/>
              </a:ext>
            </a:extLst>
          </p:cNvPr>
          <p:cNvSpPr/>
          <p:nvPr/>
        </p:nvSpPr>
        <p:spPr>
          <a:xfrm>
            <a:off x="9715255" y="2526669"/>
            <a:ext cx="1634604" cy="814631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497E284-FAB8-6049-B121-1D227254786A}"/>
              </a:ext>
            </a:extLst>
          </p:cNvPr>
          <p:cNvSpPr txBox="1">
            <a:spLocks/>
          </p:cNvSpPr>
          <p:nvPr/>
        </p:nvSpPr>
        <p:spPr>
          <a:xfrm>
            <a:off x="887138" y="2536097"/>
            <a:ext cx="1358065" cy="814631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7680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7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buClr>
                <a:srgbClr val="000000"/>
              </a:buClr>
            </a:pPr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Arial"/>
              </a:rPr>
              <a:t>Опалубка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FFD80033-3751-1741-B5FE-F8AF45C3DDD0}"/>
              </a:ext>
            </a:extLst>
          </p:cNvPr>
          <p:cNvSpPr txBox="1">
            <a:spLocks/>
          </p:cNvSpPr>
          <p:nvPr/>
        </p:nvSpPr>
        <p:spPr>
          <a:xfrm>
            <a:off x="2501256" y="2536096"/>
            <a:ext cx="1885165" cy="814631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7680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7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buClr>
                <a:srgbClr val="000000"/>
              </a:buClr>
            </a:pPr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Arial"/>
              </a:rPr>
              <a:t>Последний планировщик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AF4EDFCC-E1D1-4640-BEBC-16A955689898}"/>
              </a:ext>
            </a:extLst>
          </p:cNvPr>
          <p:cNvSpPr txBox="1">
            <a:spLocks/>
          </p:cNvSpPr>
          <p:nvPr/>
        </p:nvSpPr>
        <p:spPr>
          <a:xfrm>
            <a:off x="4460813" y="2546371"/>
            <a:ext cx="1490865" cy="814631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7680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7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buClr>
                <a:srgbClr val="000000"/>
              </a:buClr>
            </a:pPr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Arial"/>
              </a:rPr>
              <a:t>Тепло</a:t>
            </a:r>
          </a:p>
          <a:p>
            <a:pPr algn="ctr" hangingPunct="1">
              <a:buClr>
                <a:srgbClr val="000000"/>
              </a:buClr>
            </a:pPr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Arial"/>
              </a:rPr>
              <a:t>монтажник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9CDC40F-EC38-8E4C-8E0B-6E86B3D17874}"/>
              </a:ext>
            </a:extLst>
          </p:cNvPr>
          <p:cNvSpPr txBox="1">
            <a:spLocks/>
          </p:cNvSpPr>
          <p:nvPr/>
        </p:nvSpPr>
        <p:spPr>
          <a:xfrm>
            <a:off x="6170717" y="2527518"/>
            <a:ext cx="1465525" cy="814631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7680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7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buClr>
                <a:srgbClr val="000000"/>
              </a:buClr>
            </a:pPr>
            <a:r>
              <a:rPr lang="ru-RU" sz="20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Arial"/>
              </a:rPr>
              <a:t>Производственная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71330E2B-A868-7148-B50C-4047EE18068B}"/>
              </a:ext>
            </a:extLst>
          </p:cNvPr>
          <p:cNvSpPr txBox="1">
            <a:spLocks/>
          </p:cNvSpPr>
          <p:nvPr/>
        </p:nvSpPr>
        <p:spPr>
          <a:xfrm>
            <a:off x="7960047" y="2538641"/>
            <a:ext cx="1618057" cy="814631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7680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7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buClr>
                <a:srgbClr val="000000"/>
              </a:buClr>
            </a:pPr>
            <a:r>
              <a:rPr lang="ru-RU" sz="14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Arial"/>
              </a:rPr>
              <a:t>Дистанционное обучение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27C8D876-B75E-4A4E-915A-0EEDF6871652}"/>
              </a:ext>
            </a:extLst>
          </p:cNvPr>
          <p:cNvSpPr txBox="1">
            <a:spLocks/>
          </p:cNvSpPr>
          <p:nvPr/>
        </p:nvSpPr>
        <p:spPr>
          <a:xfrm>
            <a:off x="9692799" y="2529215"/>
            <a:ext cx="1618057" cy="814631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7680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7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buClr>
                <a:srgbClr val="000000"/>
              </a:buClr>
            </a:pPr>
            <a:r>
              <a:rPr lang="ru-RU" sz="1200" b="1" dirty="0">
                <a:solidFill>
                  <a:srgbClr val="002A54"/>
                </a:solidFill>
                <a:latin typeface="Swift ExtraBold"/>
                <a:cs typeface="Arial" panose="020B0604020202020204" pitchFamily="34" charset="0"/>
                <a:sym typeface="Arial"/>
              </a:rPr>
              <a:t>Образовательная фабрика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CDD037E-A3E8-9B4E-9798-2954C836DFD1}"/>
              </a:ext>
            </a:extLst>
          </p:cNvPr>
          <p:cNvCxnSpPr/>
          <p:nvPr/>
        </p:nvCxnSpPr>
        <p:spPr>
          <a:xfrm>
            <a:off x="952500" y="2253087"/>
            <a:ext cx="1009650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35111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000" y="0"/>
            <a:ext cx="595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906361" y="880173"/>
            <a:ext cx="5352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Это </a:t>
            </a:r>
            <a:r>
              <a:rPr lang="ru-RU" sz="1600" dirty="0" smtClean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моделирование</a:t>
            </a: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, имитация отдельных образовательных и управленческих процессов или комплексных образовательных ситуаций в искусственно созданной среде</a:t>
            </a:r>
            <a:endParaRPr sz="1200" dirty="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1481395" y="297446"/>
            <a:ext cx="46794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ФАБРИКА СТРОИТЕЛЬНЫХ ПРОЦЕССОВ</a:t>
            </a:r>
            <a:endParaRPr sz="2300" b="1">
              <a:solidFill>
                <a:schemeClr val="tx1">
                  <a:lumMod val="95000"/>
                  <a:lumOff val="5000"/>
                </a:schemeClr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791852" y="2020572"/>
            <a:ext cx="5448692" cy="245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     Состав модуля :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"Последний планировщик"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 Condensed"/>
              <a:buChar char="●"/>
            </a:pPr>
            <a:r>
              <a:rPr lang="ru-RU" sz="1600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"Производственные </a:t>
            </a:r>
            <a:r>
              <a:rPr lang="ru-RU" sz="1600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потери»</a:t>
            </a:r>
          </a:p>
          <a:p>
            <a:pPr marL="285750" lvl="0" indent="-266700">
              <a:buClr>
                <a:schemeClr val="dk2"/>
              </a:buClr>
              <a:buSzPts val="1300"/>
            </a:pPr>
            <a:endParaRPr lang="ru-RU" dirty="0" smtClean="0"/>
          </a:p>
          <a:p>
            <a:pPr marL="285750" lvl="0" indent="-266700">
              <a:buClr>
                <a:schemeClr val="dk2"/>
              </a:buClr>
              <a:buSzPts val="1300"/>
            </a:pPr>
            <a:endParaRPr lang="ru-RU" dirty="0" smtClean="0"/>
          </a:p>
          <a:p>
            <a:pPr marL="285750" lvl="0" indent="-266700">
              <a:buClr>
                <a:schemeClr val="dk2"/>
              </a:buClr>
              <a:buSzPts val="1300"/>
            </a:pPr>
            <a:r>
              <a:rPr lang="ru-RU" dirty="0" smtClean="0"/>
              <a:t>Предоставление участникам практического опыта применения инструментов бережливого производства.</a:t>
            </a:r>
          </a:p>
          <a:p>
            <a:pPr marL="285750" lvl="0" indent="-266700">
              <a:buClr>
                <a:schemeClr val="dk2"/>
              </a:buClr>
              <a:buSzPts val="1300"/>
            </a:pPr>
            <a:r>
              <a:rPr lang="ru-RU" dirty="0" smtClean="0"/>
              <a:t>Влияние инструментов бережливого производства на эффективность предприятия.</a:t>
            </a:r>
            <a:endParaRPr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6238000" y="5031375"/>
            <a:ext cx="5988600" cy="1358400"/>
          </a:xfrm>
          <a:prstGeom prst="rect">
            <a:avLst/>
          </a:prstGeom>
          <a:solidFill>
            <a:srgbClr val="EEEEEE">
              <a:alpha val="7411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6719700" y="5149825"/>
            <a:ext cx="53892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 b="1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РЕЗУЛЬТАТ ПО МОДУЛЮ</a:t>
            </a:r>
            <a:endParaRPr sz="1600" b="1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 b="1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Практически применены инструменты и принципы работы инструментов бережливого строительства </a:t>
            </a: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96213" y="2372415"/>
            <a:ext cx="3011450" cy="60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1099825" y="5680200"/>
            <a:ext cx="4666800" cy="83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МОДЕРАТОР </a:t>
            </a:r>
            <a:r>
              <a:rPr lang="ru-RU" b="1" dirty="0">
                <a:solidFill>
                  <a:srgbClr val="073763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МОДУЛЯ :</a:t>
            </a:r>
          </a:p>
          <a:p>
            <a:r>
              <a:rPr lang="ru-RU" b="1" dirty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</a:rPr>
              <a:t>ГОГОЛИН </a:t>
            </a:r>
            <a:r>
              <a:rPr lang="ru-RU" b="1" dirty="0" smtClean="0">
                <a:solidFill>
                  <a:srgbClr val="1F497D"/>
                </a:solidFill>
                <a:latin typeface="Ubuntu Condensed"/>
                <a:ea typeface="Ubuntu Condensed"/>
                <a:cs typeface="Ubuntu Condensed"/>
              </a:rPr>
              <a:t> АЛЕКСАНДР  АЛЕКСАНДРОВИЧ -Министр Сахалинской области  по эффективному управлению регионом</a:t>
            </a:r>
          </a:p>
          <a:p>
            <a:pPr lvl="0"/>
            <a:endParaRPr lang="ru-RU" b="1" dirty="0" smtClean="0">
              <a:solidFill>
                <a:srgbClr val="1F497D"/>
              </a:solidFill>
              <a:latin typeface="Ubuntu Condensed"/>
              <a:ea typeface="Ubuntu Condensed"/>
              <a:cs typeface="Ubuntu Condensed"/>
            </a:endParaRPr>
          </a:p>
          <a:p>
            <a:pPr lvl="0"/>
            <a:endParaRPr lang="ru-RU" b="1" dirty="0">
              <a:solidFill>
                <a:srgbClr val="1F497D"/>
              </a:solidFill>
              <a:latin typeface="Ubuntu Condensed"/>
              <a:ea typeface="Ubuntu Condensed"/>
              <a:cs typeface="Ubuntu Condensed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5107432" y="6228335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47475" y="0"/>
            <a:ext cx="5744525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/>
          <p:nvPr/>
        </p:nvSpPr>
        <p:spPr>
          <a:xfrm>
            <a:off x="810705" y="991298"/>
            <a:ext cx="564665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Уникальная методология позволяет создать </a:t>
            </a:r>
            <a:r>
              <a:rPr lang="ru-RU" sz="1800" b="1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ЦИФРОВУЮ МОДЕЛЬ</a:t>
            </a:r>
            <a:r>
              <a:rPr lang="ru-RU" sz="18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</a:t>
            </a:r>
            <a:r>
              <a:rPr lang="ru-RU" sz="1600" dirty="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строительства за несколько часов. </a:t>
            </a: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2141272" y="332416"/>
            <a:ext cx="3097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ЦИФРОВАЯ МОДЕЛЬ</a:t>
            </a:r>
            <a:endParaRPr sz="2300" b="1">
              <a:solidFill>
                <a:schemeClr val="tx1">
                  <a:lumMod val="95000"/>
                  <a:lumOff val="5000"/>
                </a:schemeClr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96213" y="2372132"/>
            <a:ext cx="3011450" cy="60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317400" y="5731925"/>
            <a:ext cx="46668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b="1" dirty="0">
              <a:solidFill>
                <a:srgbClr val="073763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5887200" y="5031375"/>
            <a:ext cx="6339300" cy="1358400"/>
          </a:xfrm>
          <a:prstGeom prst="rect">
            <a:avLst/>
          </a:prstGeom>
          <a:solidFill>
            <a:srgbClr val="EEEEEE">
              <a:alpha val="7411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6719700" y="5149825"/>
            <a:ext cx="53892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 b="1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РЕЗУЛЬТАТ ПО МОДУЛЮ</a:t>
            </a:r>
            <a:endParaRPr sz="1600" b="1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 b="1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3F3F3F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Созданы цифровая модель и паспорт рабочего проекта слушателя курса</a:t>
            </a:r>
            <a:endParaRPr sz="1600">
              <a:solidFill>
                <a:srgbClr val="3F3F3F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886120" y="2494367"/>
            <a:ext cx="5608948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Успешный </a:t>
            </a:r>
            <a:r>
              <a:rPr lang="ru-RU" sz="1800" b="1" dirty="0">
                <a:solidFill>
                  <a:schemeClr val="dk2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опыт Сахалинской области:</a:t>
            </a:r>
            <a:endParaRPr sz="1600" dirty="0">
              <a:solidFill>
                <a:schemeClr val="dk2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 Condensed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Платформа </a:t>
            </a:r>
            <a:r>
              <a:rPr lang="ru-RU" sz="1600" dirty="0">
                <a:solidFill>
                  <a:schemeClr val="tx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используется как инструмент на еженедельных статус-совещаниях</a:t>
            </a:r>
            <a:endParaRPr dirty="0">
              <a:solidFill>
                <a:schemeClr val="tx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lvl="0" indent="-311150">
              <a:buClr>
                <a:schemeClr val="dk2"/>
              </a:buClr>
              <a:buSzPts val="1300"/>
              <a:buFont typeface="Ubuntu Condensed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Пользователи:  </a:t>
            </a:r>
            <a:r>
              <a:rPr lang="ru" dirty="0" smtClean="0">
                <a:solidFill>
                  <a:schemeClr val="tx1"/>
                </a:solidFill>
              </a:rPr>
              <a:t>представители государственных распорядителей бюджетных средств и муниципалитетов </a:t>
            </a:r>
            <a:r>
              <a:rPr lang="ru-RU" dirty="0" smtClean="0">
                <a:solidFill>
                  <a:schemeClr val="tx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(от </a:t>
            </a:r>
            <a:r>
              <a:rPr lang="ru-RU" sz="1600" dirty="0">
                <a:solidFill>
                  <a:schemeClr val="tx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Правительства до подрядных организаций)</a:t>
            </a:r>
            <a:endParaRPr dirty="0">
              <a:solidFill>
                <a:schemeClr val="tx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 Condensed"/>
              <a:buChar char="●"/>
            </a:pPr>
            <a:r>
              <a:rPr lang="ru-RU" sz="1600" dirty="0">
                <a:solidFill>
                  <a:schemeClr val="tx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Типы объектов: социальные (детский сад, школа, дом культуры и др.), энергетическая инфраструктура (газопровод, тепловые сети и др.), транспортная инфраструктура, жилищное строительство</a:t>
            </a:r>
            <a:endParaRPr dirty="0">
              <a:solidFill>
                <a:schemeClr val="tx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marL="45720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 Condensed"/>
              <a:buChar char="●"/>
            </a:pPr>
            <a:r>
              <a:rPr lang="ru-RU" sz="1600" dirty="0">
                <a:solidFill>
                  <a:schemeClr val="tx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Общий бюджет объектов: 36 млрд </a:t>
            </a:r>
            <a:r>
              <a:rPr lang="ru-RU" sz="1600" dirty="0" err="1">
                <a:solidFill>
                  <a:schemeClr val="tx1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руб</a:t>
            </a:r>
            <a:endParaRPr sz="1600" dirty="0">
              <a:solidFill>
                <a:schemeClr val="tx1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5372608" y="6228335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1729</TotalTime>
  <Words>2385</Words>
  <Application>Microsoft Office PowerPoint</Application>
  <PresentationFormat>Широкоэкранный</PresentationFormat>
  <Paragraphs>364</Paragraphs>
  <Slides>33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Calibri Light</vt:lpstr>
      <vt:lpstr>Swift ExtraBold</vt:lpstr>
      <vt:lpstr>Montserrat</vt:lpstr>
      <vt:lpstr>Tahoma</vt:lpstr>
      <vt:lpstr>Constantia</vt:lpstr>
      <vt:lpstr>Calibri</vt:lpstr>
      <vt:lpstr>Open Sans</vt:lpstr>
      <vt:lpstr>Ubuntu Condensed</vt:lpstr>
      <vt:lpstr>Wingdings 2</vt:lpstr>
      <vt:lpstr>Wingdings</vt:lpstr>
      <vt:lpstr>Arial</vt:lpstr>
      <vt:lpstr>Times New Roman</vt:lpstr>
      <vt:lpstr>Поток</vt:lpstr>
      <vt:lpstr>Школа заказчика объектов капитального строительства</vt:lpstr>
      <vt:lpstr>Курсы повышения квалификации: «Школа заказчика объектов капитального строительства» ФГБОУ ВО «Сахалинский государственный университет»   Шилова Наталия Сергеевна –  зам. директора ЦНО ФГБОУ ВО «СахГУ», руководитель программы   </vt:lpstr>
      <vt:lpstr>Структура программы обучения</vt:lpstr>
      <vt:lpstr>Школа заказчика объектов капитального строительства</vt:lpstr>
      <vt:lpstr>Презентация PowerPoint</vt:lpstr>
      <vt:lpstr>Презентация PowerPoint</vt:lpstr>
      <vt:lpstr>Кластер Фабрик процессов Сахалинской области</vt:lpstr>
      <vt:lpstr>Презентация PowerPoint</vt:lpstr>
      <vt:lpstr>Презентация PowerPoint</vt:lpstr>
      <vt:lpstr>Цифровая модель управления строительством</vt:lpstr>
      <vt:lpstr>Презентация PowerPoint</vt:lpstr>
      <vt:lpstr>Управление проектами</vt:lpstr>
      <vt:lpstr>Презентация PowerPoint</vt:lpstr>
      <vt:lpstr>Технология информационного моделирования </vt:lpstr>
      <vt:lpstr>Управление инвестиционно-строительным проектом  с применением современных цифровых инструментов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Выезд на строительную площадку</vt:lpstr>
      <vt:lpstr>Консультативно-диагностический центр  г. Южно-Сахалинск</vt:lpstr>
      <vt:lpstr>Презентация PowerPoint</vt:lpstr>
      <vt:lpstr>Презентация PowerPoint</vt:lpstr>
      <vt:lpstr>Отзывы слушателей, прошедших обучение по программе «Школа заказчика объектов капитального строительства» </vt:lpstr>
      <vt:lpstr>Презентация PowerPoint</vt:lpstr>
      <vt:lpstr>Тиражирование опыта Школы заказчика</vt:lpstr>
      <vt:lpstr>Обучено по программе повышения квалификации  «Школа заказчика объектов капитального строительства» за период с 2020 по 2022 г.г. </vt:lpstr>
      <vt:lpstr>Обучено 228 представителей государственных распорядителей бюджетных средств и муниципалитетов  на базе СахГУ за период с 2020-2023 г.г.</vt:lpstr>
      <vt:lpstr>       </vt:lpstr>
      <vt:lpstr>Информационное моделирование в строительстве</vt:lpstr>
      <vt:lpstr>«Школа государственного заказчика в строительстве. Практики внедрения цифрового стандарта на региональных объектах государственного строительства»:</vt:lpstr>
      <vt:lpstr>Управление службой технического заказчика при осуществлении государственных контрактов в условиях цифровой  трансформации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заказчика объектов капитального строительства</dc:title>
  <dc:creator>компьютер</dc:creator>
  <cp:lastModifiedBy>Резников Олег Петрович</cp:lastModifiedBy>
  <cp:revision>114</cp:revision>
  <dcterms:created xsi:type="dcterms:W3CDTF">2020-11-24T14:02:09Z</dcterms:created>
  <dcterms:modified xsi:type="dcterms:W3CDTF">2023-05-19T05:57:51Z</dcterms:modified>
</cp:coreProperties>
</file>