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>
        <p:scale>
          <a:sx n="75" d="100"/>
          <a:sy n="75" d="100"/>
        </p:scale>
        <p:origin x="-1200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F57054E-9410-48D0-94E1-EC0C60F63C7D}" type="datetimeFigureOut">
              <a:rPr lang="ru-RU"/>
              <a:pPr>
                <a:defRPr/>
              </a:pPr>
              <a:t>31.03.2016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263F237-DDC1-4366-8E1F-5F8EB4FAA1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1726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1FD6F-40CF-4327-BBD4-43BAD57BB5CB}" type="datetime1">
              <a:rPr lang="ru-RU"/>
              <a:pPr>
                <a:defRPr/>
              </a:pPr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8C271-3E1C-4AA3-B650-DE561414DC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6B0F1-667A-4947-B991-CF61198E163F}" type="datetime1">
              <a:rPr lang="ru-RU"/>
              <a:pPr>
                <a:defRPr/>
              </a:pPr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98A7F-28C3-4845-92C1-2E33A8DF20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F218F-6A8A-4499-A258-AEA7356579E4}" type="datetime1">
              <a:rPr lang="ru-RU"/>
              <a:pPr>
                <a:defRPr/>
              </a:pPr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B2C00-6AD9-428A-91AB-BDB8057D3B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1BB5E-53B5-4D2E-A1E7-8BA285E9AF75}" type="datetime1">
              <a:rPr lang="ru-RU"/>
              <a:pPr>
                <a:defRPr/>
              </a:pPr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D0C71-7030-49DC-8FDF-3969BF6E3A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6B76D-1787-4CE2-8A48-828423E216A8}" type="datetime1">
              <a:rPr lang="ru-RU"/>
              <a:pPr>
                <a:defRPr/>
              </a:pPr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B33CE-A1A2-47F1-BB1E-685243D0EF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E58C0-1B32-40C7-AF6B-ABC7FE9B284E}" type="datetime1">
              <a:rPr lang="ru-RU"/>
              <a:pPr>
                <a:defRPr/>
              </a:pPr>
              <a:t>31.03.2016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62161-9B45-4925-9749-E804A637A6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11365-60E4-4771-AE1C-0AA40910B5BB}" type="datetime1">
              <a:rPr lang="ru-RU"/>
              <a:pPr>
                <a:defRPr/>
              </a:pPr>
              <a:t>31.03.2016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1EF12-4288-4E55-8A03-F80393A3FA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2AEE4-18D8-40AC-A3DC-793F7DB98D4D}" type="datetime1">
              <a:rPr lang="ru-RU"/>
              <a:pPr>
                <a:defRPr/>
              </a:pPr>
              <a:t>31.03.2016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D9F3F-EEFC-474F-96A1-63790E577B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F3F91-098E-4F88-9A31-1C7E7FFDCB12}" type="datetime1">
              <a:rPr lang="ru-RU"/>
              <a:pPr>
                <a:defRPr/>
              </a:pPr>
              <a:t>31.03.2016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91E7A-5A59-48EC-8D31-05D9B3F903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F18AC-67AE-40AB-809D-328443F66D33}" type="datetime1">
              <a:rPr lang="ru-RU"/>
              <a:pPr>
                <a:defRPr/>
              </a:pPr>
              <a:t>31.03.2016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03AA2-39C1-4B83-838F-647AE0DE78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497AC-6413-4332-8360-C10515C615B5}" type="datetime1">
              <a:rPr lang="ru-RU"/>
              <a:pPr>
                <a:defRPr/>
              </a:pPr>
              <a:t>31.03.2016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F306A-A705-4445-B34B-F12FEC502B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9750FF-6D71-4EF1-B3FD-5EFCBEEDDDB5}" type="datetime1">
              <a:rPr lang="ru-RU"/>
              <a:pPr>
                <a:defRPr/>
              </a:pPr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00FD143-84EC-42B7-B958-60F4513B84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4" descr="C:\Users\Иван\Итуруп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50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AutoShape 2" descr="https://pp.vk.me/c623827/v623827884/3f124/hJPpIamQgvI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323850" y="5876925"/>
            <a:ext cx="85010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600" b="1">
                <a:solidFill>
                  <a:srgbClr val="C00000"/>
                </a:solidFill>
                <a:latin typeface="Calibri" pitchFamily="34" charset="0"/>
              </a:rPr>
              <a:t>Всероссийская молодежная форумная кампания 2016 г.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50" cy="1011237"/>
          </a:xfrm>
        </p:spPr>
        <p:txBody>
          <a:bodyPr/>
          <a:lstStyle/>
          <a:p>
            <a:pPr algn="l"/>
            <a:r>
              <a:rPr lang="ru-RU" sz="2400" smtClean="0">
                <a:solidFill>
                  <a:srgbClr val="FF0000"/>
                </a:solidFill>
              </a:rPr>
              <a:t>География всероссийской форумной кампании 2016 г.</a:t>
            </a:r>
            <a:r>
              <a:rPr lang="ru-RU" sz="3200" smtClean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 l="17569" t="27344" r="19839" b="11133"/>
          <a:stretch>
            <a:fillRect/>
          </a:stretch>
        </p:blipFill>
        <p:spPr bwMode="auto">
          <a:xfrm>
            <a:off x="285750" y="1357313"/>
            <a:ext cx="85725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Овал 7"/>
          <p:cNvSpPr/>
          <p:nvPr/>
        </p:nvSpPr>
        <p:spPr>
          <a:xfrm>
            <a:off x="6929438" y="4214813"/>
            <a:ext cx="428625" cy="42862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8001000" y="4286250"/>
            <a:ext cx="714375" cy="78581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569C93-139E-432E-AF28-08F37F848D0F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400" smtClean="0">
                <a:solidFill>
                  <a:srgbClr val="FF0000"/>
                </a:solidFill>
              </a:rPr>
              <a:t>Всероссийские молодежные форумы 2016 г.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 l="18118" t="27344" r="19839" b="10156"/>
          <a:stretch>
            <a:fillRect/>
          </a:stretch>
        </p:blipFill>
        <p:spPr bwMode="auto">
          <a:xfrm>
            <a:off x="428625" y="1428750"/>
            <a:ext cx="835818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вал 4"/>
          <p:cNvSpPr/>
          <p:nvPr/>
        </p:nvSpPr>
        <p:spPr>
          <a:xfrm>
            <a:off x="642938" y="3714750"/>
            <a:ext cx="1857375" cy="178593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4BDE9B-A26B-461C-8D94-96BAD0EFFCE3}" type="slidenum">
              <a:rPr lang="ru-RU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400" smtClean="0">
                <a:solidFill>
                  <a:srgbClr val="FF0000"/>
                </a:solidFill>
              </a:rPr>
              <a:t>Окружные молодежные форумы 2016 г.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500174"/>
            <a:ext cx="7929618" cy="4643470"/>
          </a:xfrm>
          <a:prstGeom prst="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42938" y="1571625"/>
            <a:ext cx="1571625" cy="15001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«Ростов»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i="1" dirty="0"/>
              <a:t>(Ростовская область)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FF0000"/>
                </a:solidFill>
              </a:rPr>
              <a:t>Тема: развитие сельского хозяйства</a:t>
            </a:r>
          </a:p>
        </p:txBody>
      </p:sp>
      <p:sp>
        <p:nvSpPr>
          <p:cNvPr id="16" name="Овал 15"/>
          <p:cNvSpPr/>
          <p:nvPr/>
        </p:nvSpPr>
        <p:spPr>
          <a:xfrm>
            <a:off x="3357563" y="2643188"/>
            <a:ext cx="2428875" cy="2286000"/>
          </a:xfrm>
          <a:prstGeom prst="ellips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«Амур»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/>
              <a:t>(Хабаровский край)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rgbClr val="FF0000"/>
                </a:solidFill>
              </a:rPr>
              <a:t>Тема: улучшение городской среды </a:t>
            </a:r>
            <a:br>
              <a:rPr lang="ru-RU" sz="1200" dirty="0">
                <a:solidFill>
                  <a:srgbClr val="FF0000"/>
                </a:solidFill>
              </a:rPr>
            </a:br>
            <a:r>
              <a:rPr lang="ru-RU" sz="1200" dirty="0">
                <a:solidFill>
                  <a:srgbClr val="FF0000"/>
                </a:solidFill>
              </a:rPr>
              <a:t>на ДВ, проекты ускоренного развития ДВ, 1 Га</a:t>
            </a:r>
          </a:p>
        </p:txBody>
      </p:sp>
      <p:sp>
        <p:nvSpPr>
          <p:cNvPr id="17" name="Овал 16"/>
          <p:cNvSpPr/>
          <p:nvPr/>
        </p:nvSpPr>
        <p:spPr>
          <a:xfrm>
            <a:off x="2286000" y="1571625"/>
            <a:ext cx="1571625" cy="15001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b="1" dirty="0"/>
              <a:t>«Машук»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i="1" dirty="0"/>
              <a:t>(Ставропольский край)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FF0000"/>
                </a:solidFill>
              </a:rPr>
              <a:t>Тема: </a:t>
            </a:r>
            <a:r>
              <a:rPr lang="ru-RU" sz="1000" dirty="0" err="1">
                <a:solidFill>
                  <a:srgbClr val="FF0000"/>
                </a:solidFill>
              </a:rPr>
              <a:t>предпринима-тельство</a:t>
            </a:r>
            <a:endParaRPr lang="ru-RU" sz="1000" dirty="0">
              <a:solidFill>
                <a:srgbClr val="FF0000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5214938" y="1571625"/>
            <a:ext cx="1571625" cy="15001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/>
              <a:t>«Утро»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i="1" dirty="0"/>
              <a:t>(Ханты-Мансийский автономный округ)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FF0000"/>
                </a:solidFill>
              </a:rPr>
              <a:t>Тема: рабочая молодежь</a:t>
            </a:r>
          </a:p>
        </p:txBody>
      </p:sp>
      <p:sp>
        <p:nvSpPr>
          <p:cNvPr id="19" name="Овал 18"/>
          <p:cNvSpPr/>
          <p:nvPr/>
        </p:nvSpPr>
        <p:spPr>
          <a:xfrm>
            <a:off x="6858000" y="1571625"/>
            <a:ext cx="1571625" cy="15001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«</a:t>
            </a:r>
            <a:r>
              <a:rPr lang="en-US" b="1" dirty="0" err="1"/>
              <a:t>i</a:t>
            </a:r>
            <a:r>
              <a:rPr lang="ru-RU" b="1" dirty="0"/>
              <a:t>Волга»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i="1" dirty="0"/>
              <a:t>(Самарская область)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FF0000"/>
                </a:solidFill>
              </a:rPr>
              <a:t>Тема: инновации, </a:t>
            </a:r>
            <a:r>
              <a:rPr lang="ru-RU" sz="1000" dirty="0" err="1">
                <a:solidFill>
                  <a:srgbClr val="FF0000"/>
                </a:solidFill>
              </a:rPr>
              <a:t>машино-строение</a:t>
            </a:r>
            <a:endParaRPr lang="ru-RU" sz="1000" dirty="0">
              <a:solidFill>
                <a:srgbClr val="FF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solidFill>
                <a:srgbClr val="FF0000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5214938" y="4572000"/>
            <a:ext cx="1571625" cy="15001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1" dirty="0"/>
              <a:t>«Форум СЗФО»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i="1" dirty="0">
                <a:solidFill>
                  <a:schemeClr val="tx1"/>
                </a:solidFill>
              </a:rPr>
              <a:t>(Ленинградская область)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rgbClr val="FF0000"/>
                </a:solidFill>
              </a:rPr>
              <a:t>Тема: молодежное самоуправление</a:t>
            </a:r>
          </a:p>
        </p:txBody>
      </p:sp>
      <p:sp>
        <p:nvSpPr>
          <p:cNvPr id="21" name="Овал 20"/>
          <p:cNvSpPr/>
          <p:nvPr/>
        </p:nvSpPr>
        <p:spPr>
          <a:xfrm>
            <a:off x="6858000" y="4572000"/>
            <a:ext cx="1571625" cy="15001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/>
              <a:t>«Родная гавань»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i="1" dirty="0"/>
              <a:t>(Крым)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FF0000"/>
                </a:solidFill>
              </a:rPr>
              <a:t>Тема: Российская идентичность</a:t>
            </a:r>
          </a:p>
        </p:txBody>
      </p:sp>
      <p:sp>
        <p:nvSpPr>
          <p:cNvPr id="22" name="Овал 21"/>
          <p:cNvSpPr/>
          <p:nvPr/>
        </p:nvSpPr>
        <p:spPr>
          <a:xfrm>
            <a:off x="2357438" y="4572000"/>
            <a:ext cx="1571625" cy="15001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b="1" dirty="0"/>
              <a:t>«ТИМ</a:t>
            </a:r>
            <a:br>
              <a:rPr lang="ru-RU" sz="1300" b="1" dirty="0"/>
            </a:br>
            <a:r>
              <a:rPr lang="ru-RU" sz="1300" b="1" dirty="0"/>
              <a:t>Бирюса»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dirty="0"/>
              <a:t>(Красноярский край)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FF0000"/>
                </a:solidFill>
              </a:rPr>
              <a:t>Тема: студенчество, </a:t>
            </a:r>
            <a:r>
              <a:rPr lang="ru-RU" sz="1000" dirty="0" err="1">
                <a:solidFill>
                  <a:srgbClr val="FF0000"/>
                </a:solidFill>
              </a:rPr>
              <a:t>волонтерство</a:t>
            </a:r>
            <a:endParaRPr lang="ru-RU" sz="1000" dirty="0">
              <a:solidFill>
                <a:srgbClr val="FF0000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642938" y="4572000"/>
            <a:ext cx="1571625" cy="15001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«Алтай»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i="1" dirty="0"/>
              <a:t>(Алтайский край)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FF0000"/>
                </a:solidFill>
              </a:rPr>
              <a:t>Тема: развитие территорий</a:t>
            </a:r>
          </a:p>
        </p:txBody>
      </p:sp>
      <p:sp>
        <p:nvSpPr>
          <p:cNvPr id="24" name="Овал 23"/>
          <p:cNvSpPr/>
          <p:nvPr/>
        </p:nvSpPr>
        <p:spPr>
          <a:xfrm>
            <a:off x="5929322" y="1643050"/>
            <a:ext cx="214314" cy="21431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7572396" y="1643050"/>
            <a:ext cx="214314" cy="21431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1285852" y="1643050"/>
            <a:ext cx="214314" cy="21431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1285852" y="4643446"/>
            <a:ext cx="214314" cy="21431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3000364" y="4643446"/>
            <a:ext cx="214314" cy="21431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7500958" y="4643446"/>
            <a:ext cx="214314" cy="21431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5929322" y="4643446"/>
            <a:ext cx="214314" cy="21431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4500562" y="2786058"/>
            <a:ext cx="214314" cy="21431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2928926" y="1643050"/>
            <a:ext cx="214314" cy="21431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Номер слайда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9FD4B5-2107-44CA-9655-7018A3700FE9}" type="slidenum">
              <a:rPr lang="ru-RU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400" smtClean="0">
                <a:solidFill>
                  <a:srgbClr val="FF0000"/>
                </a:solidFill>
              </a:rPr>
              <a:t>Ключевые молодежные форумы </a:t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smtClean="0">
                <a:solidFill>
                  <a:srgbClr val="FF0000"/>
                </a:solidFill>
              </a:rPr>
              <a:t>в Дальневосточном федеральном округе в 2016 г.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1500" y="1500188"/>
            <a:ext cx="7929563" cy="4953000"/>
          </a:xfrm>
          <a:prstGeom prst="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C000"/>
                </a:solidFill>
              </a:rPr>
              <a:t>Форумы, проводимые в соответствии </a:t>
            </a:r>
            <a:br>
              <a:rPr lang="ru-RU" sz="2000" b="1" dirty="0">
                <a:solidFill>
                  <a:srgbClr val="FFC000"/>
                </a:solidFill>
              </a:rPr>
            </a:br>
            <a:r>
              <a:rPr lang="ru-RU" sz="2000" b="1" dirty="0">
                <a:solidFill>
                  <a:srgbClr val="FFC000"/>
                </a:solidFill>
              </a:rPr>
              <a:t>с поручениями Президента Российской Федерации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500563" y="2276475"/>
            <a:ext cx="0" cy="4032250"/>
          </a:xfrm>
          <a:prstGeom prst="line">
            <a:avLst/>
          </a:prstGeom>
          <a:ln w="38100"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9460" name="Picture 7" descr="C:\Users\Иван\Итуруп.jpg"/>
          <p:cNvPicPr>
            <a:picLocks noChangeAspect="1" noChangeArrowheads="1"/>
          </p:cNvPicPr>
          <p:nvPr/>
        </p:nvPicPr>
        <p:blipFill>
          <a:blip r:embed="rId2"/>
          <a:srcRect l="23975" r="26341"/>
          <a:stretch>
            <a:fillRect/>
          </a:stretch>
        </p:blipFill>
        <p:spPr bwMode="auto">
          <a:xfrm>
            <a:off x="1835150" y="2276475"/>
            <a:ext cx="165735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2"/>
          <p:cNvPicPr>
            <a:picLocks noChangeAspect="1" noChangeArrowheads="1"/>
          </p:cNvPicPr>
          <p:nvPr/>
        </p:nvPicPr>
        <p:blipFill>
          <a:blip r:embed="rId3"/>
          <a:srcRect l="43184" t="33620" r="42052" b="50000"/>
          <a:stretch>
            <a:fillRect/>
          </a:stretch>
        </p:blipFill>
        <p:spPr bwMode="auto">
          <a:xfrm>
            <a:off x="5580063" y="2420938"/>
            <a:ext cx="1800225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TextBox 10"/>
          <p:cNvSpPr txBox="1">
            <a:spLocks noChangeArrowheads="1"/>
          </p:cNvSpPr>
          <p:nvPr/>
        </p:nvSpPr>
        <p:spPr bwMode="auto">
          <a:xfrm>
            <a:off x="971550" y="3789363"/>
            <a:ext cx="3384550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1200">
                <a:latin typeface="Calibri" pitchFamily="34" charset="0"/>
              </a:rPr>
              <a:t>Всероссийский молодежный форум «Итуруп»;</a:t>
            </a:r>
          </a:p>
          <a:p>
            <a:pPr>
              <a:buFont typeface="Wingdings" pitchFamily="2" charset="2"/>
              <a:buChar char="ü"/>
            </a:pPr>
            <a:r>
              <a:rPr lang="ru-RU" sz="1200">
                <a:latin typeface="Calibri" pitchFamily="34" charset="0"/>
              </a:rPr>
              <a:t>Место проведения: Сахалинская область (Курильский городской округ)</a:t>
            </a:r>
          </a:p>
          <a:p>
            <a:pPr>
              <a:buFont typeface="Wingdings" pitchFamily="2" charset="2"/>
              <a:buChar char="ü"/>
            </a:pPr>
            <a:r>
              <a:rPr lang="ru-RU" sz="1200">
                <a:latin typeface="Calibri" pitchFamily="34" charset="0"/>
              </a:rPr>
              <a:t>Время проведения: 6 августа – 3 сентября </a:t>
            </a:r>
            <a:br>
              <a:rPr lang="ru-RU" sz="1200">
                <a:latin typeface="Calibri" pitchFamily="34" charset="0"/>
              </a:rPr>
            </a:br>
            <a:r>
              <a:rPr lang="ru-RU" sz="1200">
                <a:latin typeface="Calibri" pitchFamily="34" charset="0"/>
              </a:rPr>
              <a:t>(3 смены) </a:t>
            </a:r>
            <a:r>
              <a:rPr lang="ru-RU" sz="1200">
                <a:latin typeface="Calibri" pitchFamily="34" charset="0"/>
                <a:sym typeface="Symbol" pitchFamily="18" charset="2"/>
              </a:rPr>
              <a:t> 500 человек более, чем из половины субъектов РФ</a:t>
            </a:r>
          </a:p>
          <a:p>
            <a:pPr>
              <a:buFont typeface="Wingdings" pitchFamily="2" charset="2"/>
              <a:buChar char="ü"/>
            </a:pPr>
            <a:r>
              <a:rPr lang="ru-RU" sz="1200">
                <a:latin typeface="Calibri" pitchFamily="34" charset="0"/>
                <a:sym typeface="Symbol" pitchFamily="18" charset="2"/>
              </a:rPr>
              <a:t>Организатор: Росмолодежь, Правительство Сахалинской области</a:t>
            </a:r>
          </a:p>
          <a:p>
            <a:pPr>
              <a:buFont typeface="Wingdings" pitchFamily="2" charset="2"/>
              <a:buChar char="ü"/>
            </a:pPr>
            <a:r>
              <a:rPr lang="ru-RU" sz="1200">
                <a:latin typeface="Calibri" pitchFamily="34" charset="0"/>
                <a:sym typeface="Symbol" pitchFamily="18" charset="2"/>
              </a:rPr>
              <a:t>Тема: инфраструктурное развитие восточных регионов РФ, экономическое сотрудничество в АТР, территории опережающего развития, формирование привлекательного образа Дальнего Востока</a:t>
            </a:r>
            <a:endParaRPr lang="ru-RU" sz="1200">
              <a:latin typeface="Calibri" pitchFamily="34" charset="0"/>
            </a:endParaRPr>
          </a:p>
        </p:txBody>
      </p:sp>
      <p:sp>
        <p:nvSpPr>
          <p:cNvPr id="19463" name="TextBox 12"/>
          <p:cNvSpPr txBox="1">
            <a:spLocks noChangeArrowheads="1"/>
          </p:cNvSpPr>
          <p:nvPr/>
        </p:nvSpPr>
        <p:spPr bwMode="auto">
          <a:xfrm>
            <a:off x="4859338" y="3789363"/>
            <a:ext cx="3529012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1200">
                <a:latin typeface="Calibri" pitchFamily="34" charset="0"/>
              </a:rPr>
              <a:t>Дальневосточный молодежный форум «Амур» под патронажем полномочного представителя Президента РФ в ДФО;</a:t>
            </a:r>
          </a:p>
          <a:p>
            <a:pPr>
              <a:buFont typeface="Wingdings" pitchFamily="2" charset="2"/>
              <a:buChar char="ü"/>
            </a:pPr>
            <a:r>
              <a:rPr lang="ru-RU" sz="1200">
                <a:latin typeface="Calibri" pitchFamily="34" charset="0"/>
              </a:rPr>
              <a:t>Место проведения: Хабаровский край (г.Комсомольск-на-Амуре, ГЛК «Холдоми»)</a:t>
            </a:r>
          </a:p>
          <a:p>
            <a:pPr>
              <a:buFont typeface="Wingdings" pitchFamily="2" charset="2"/>
              <a:buChar char="ü"/>
            </a:pPr>
            <a:r>
              <a:rPr lang="ru-RU" sz="1200">
                <a:latin typeface="Calibri" pitchFamily="34" charset="0"/>
              </a:rPr>
              <a:t>Время проведения: 12 – 26 июня  </a:t>
            </a:r>
            <a:br>
              <a:rPr lang="ru-RU" sz="1200">
                <a:latin typeface="Calibri" pitchFamily="34" charset="0"/>
              </a:rPr>
            </a:br>
            <a:r>
              <a:rPr lang="ru-RU" sz="1200">
                <a:latin typeface="Calibri" pitchFamily="34" charset="0"/>
              </a:rPr>
              <a:t>(2 смены) </a:t>
            </a:r>
            <a:r>
              <a:rPr lang="ru-RU" sz="1200">
                <a:latin typeface="Calibri" pitchFamily="34" charset="0"/>
                <a:sym typeface="Symbol" pitchFamily="18" charset="2"/>
              </a:rPr>
              <a:t> 600 человек из 9 субъектов РФ ДФО</a:t>
            </a:r>
          </a:p>
          <a:p>
            <a:pPr>
              <a:buFont typeface="Wingdings" pitchFamily="2" charset="2"/>
              <a:buChar char="ü"/>
            </a:pPr>
            <a:r>
              <a:rPr lang="ru-RU" sz="1200">
                <a:latin typeface="Calibri" pitchFamily="34" charset="0"/>
                <a:sym typeface="Symbol" pitchFamily="18" charset="2"/>
              </a:rPr>
              <a:t>Организатор: Правительство Хабаровского края</a:t>
            </a:r>
          </a:p>
          <a:p>
            <a:pPr>
              <a:buFont typeface="Wingdings" pitchFamily="2" charset="2"/>
              <a:buChar char="ü"/>
            </a:pPr>
            <a:r>
              <a:rPr lang="ru-RU" sz="1200">
                <a:latin typeface="Calibri" pitchFamily="34" charset="0"/>
                <a:sym typeface="Symbol" pitchFamily="18" charset="2"/>
              </a:rPr>
              <a:t>Тема: улучшение социальной инфраструктуры городов Дальнего Востока, основные направления реализуемой государственной политики </a:t>
            </a:r>
            <a:br>
              <a:rPr lang="ru-RU" sz="1200">
                <a:latin typeface="Calibri" pitchFamily="34" charset="0"/>
                <a:sym typeface="Symbol" pitchFamily="18" charset="2"/>
              </a:rPr>
            </a:br>
            <a:r>
              <a:rPr lang="ru-RU" sz="1200">
                <a:latin typeface="Calibri" pitchFamily="34" charset="0"/>
                <a:sym typeface="Symbol" pitchFamily="18" charset="2"/>
              </a:rPr>
              <a:t>по ускоренному развитию Дальнего Востока, модели и механизмы опережающего развития, «дальневосточный гектар»</a:t>
            </a:r>
            <a:endParaRPr lang="ru-RU" sz="1200">
              <a:latin typeface="Calibri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57375" y="2286000"/>
            <a:ext cx="1643063" cy="142875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572125" y="2428875"/>
            <a:ext cx="1785938" cy="1214438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3C13D-B0EB-4EEC-8459-62E97BF9F3FF}" type="slidenum">
              <a:rPr lang="ru-RU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400" smtClean="0">
                <a:solidFill>
                  <a:srgbClr val="FF0000"/>
                </a:solidFill>
              </a:rPr>
              <a:t>Межрегиональные молодежные форумы </a:t>
            </a:r>
            <a:br>
              <a:rPr lang="ru-RU" sz="2400" smtClean="0">
                <a:solidFill>
                  <a:srgbClr val="FF0000"/>
                </a:solidFill>
              </a:rPr>
            </a:br>
            <a:r>
              <a:rPr lang="ru-RU" sz="2400" smtClean="0">
                <a:solidFill>
                  <a:srgbClr val="FF0000"/>
                </a:solidFill>
              </a:rPr>
              <a:t>в Дальневосточном федеральном округе в 2016 г.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500174"/>
            <a:ext cx="8001056" cy="4953162"/>
          </a:xfrm>
          <a:prstGeom prst="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rgbClr val="FFC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00063" y="2000250"/>
            <a:ext cx="2000250" cy="1857375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«</a:t>
            </a:r>
            <a:r>
              <a:rPr lang="ru-RU" sz="1200" b="1" dirty="0" err="1"/>
              <a:t>Космофест</a:t>
            </a:r>
            <a:r>
              <a:rPr lang="ru-RU" sz="1200" b="1" dirty="0"/>
              <a:t> - Восточный»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i="1" dirty="0"/>
              <a:t>(Амурская область)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FF0000"/>
                </a:solidFill>
              </a:rPr>
              <a:t>Тема: космические технологии, кадры для космической отрасли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B050"/>
                </a:solidFill>
              </a:rPr>
              <a:t>Май 2016</a:t>
            </a:r>
          </a:p>
        </p:txBody>
      </p:sp>
      <p:sp>
        <p:nvSpPr>
          <p:cNvPr id="29" name="Овал 28"/>
          <p:cNvSpPr/>
          <p:nvPr/>
        </p:nvSpPr>
        <p:spPr>
          <a:xfrm>
            <a:off x="2500313" y="2000250"/>
            <a:ext cx="2000250" cy="1857375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«Синергия Севера»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i="1" dirty="0"/>
              <a:t>(Республика Саха (Якутия))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FF0000"/>
                </a:solidFill>
              </a:rPr>
              <a:t>Тема: инженерное дело, </a:t>
            </a:r>
            <a:r>
              <a:rPr lang="en-US" sz="1000" dirty="0">
                <a:solidFill>
                  <a:srgbClr val="FF0000"/>
                </a:solidFill>
              </a:rPr>
              <a:t>IT</a:t>
            </a:r>
            <a:r>
              <a:rPr lang="ru-RU" sz="1000" dirty="0">
                <a:solidFill>
                  <a:srgbClr val="FF0000"/>
                </a:solidFill>
              </a:rPr>
              <a:t>, ускоренное развитие ДВ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B050"/>
                </a:solidFill>
              </a:rPr>
              <a:t>Июль 2016</a:t>
            </a:r>
          </a:p>
        </p:txBody>
      </p:sp>
      <p:sp>
        <p:nvSpPr>
          <p:cNvPr id="30" name="Овал 29"/>
          <p:cNvSpPr/>
          <p:nvPr/>
        </p:nvSpPr>
        <p:spPr>
          <a:xfrm>
            <a:off x="4500563" y="2000250"/>
            <a:ext cx="2000250" cy="1857375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«Андреевский городок»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i="1" dirty="0"/>
              <a:t>(Приморский край)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FF0000"/>
                </a:solidFill>
              </a:rPr>
              <a:t>Тема: социальное </a:t>
            </a:r>
            <a:r>
              <a:rPr lang="ru-RU" sz="1000" dirty="0" err="1">
                <a:solidFill>
                  <a:srgbClr val="FF0000"/>
                </a:solidFill>
              </a:rPr>
              <a:t>волонтерство</a:t>
            </a:r>
            <a:r>
              <a:rPr lang="ru-RU" sz="1000" dirty="0">
                <a:solidFill>
                  <a:srgbClr val="FF0000"/>
                </a:solidFill>
              </a:rPr>
              <a:t>, молодые семьи, </a:t>
            </a:r>
            <a:r>
              <a:rPr lang="ru-RU" sz="1000" dirty="0" err="1">
                <a:solidFill>
                  <a:srgbClr val="FF0000"/>
                </a:solidFill>
              </a:rPr>
              <a:t>патриотика</a:t>
            </a:r>
            <a:endParaRPr lang="ru-RU" sz="1000" dirty="0">
              <a:solidFill>
                <a:srgbClr val="FF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B050"/>
                </a:solidFill>
              </a:rPr>
              <a:t>Август </a:t>
            </a:r>
            <a:r>
              <a:rPr lang="ru-RU" sz="1000">
                <a:solidFill>
                  <a:srgbClr val="00B050"/>
                </a:solidFill>
              </a:rPr>
              <a:t>– Сентябрь </a:t>
            </a:r>
            <a:r>
              <a:rPr lang="ru-RU" sz="1000" dirty="0">
                <a:solidFill>
                  <a:srgbClr val="00B050"/>
                </a:solidFill>
              </a:rPr>
              <a:t>2016</a:t>
            </a:r>
          </a:p>
        </p:txBody>
      </p:sp>
      <p:sp>
        <p:nvSpPr>
          <p:cNvPr id="31" name="Овал 30"/>
          <p:cNvSpPr/>
          <p:nvPr/>
        </p:nvSpPr>
        <p:spPr>
          <a:xfrm>
            <a:off x="6500813" y="2000250"/>
            <a:ext cx="2000250" cy="1857375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«</a:t>
            </a:r>
            <a:r>
              <a:rPr lang="ru-RU" sz="1200" b="1" dirty="0" err="1"/>
              <a:t>Этносфера</a:t>
            </a:r>
            <a:r>
              <a:rPr lang="ru-RU" sz="1200" b="1" dirty="0"/>
              <a:t>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i="1" dirty="0"/>
              <a:t>(Еврейская автономная область)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FF0000"/>
                </a:solidFill>
              </a:rPr>
              <a:t>Тема: межнациональные отношения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B050"/>
                </a:solidFill>
              </a:rPr>
              <a:t>Сентябрь 2016</a:t>
            </a:r>
          </a:p>
        </p:txBody>
      </p:sp>
      <p:sp>
        <p:nvSpPr>
          <p:cNvPr id="33" name="Овал 32"/>
          <p:cNvSpPr/>
          <p:nvPr/>
        </p:nvSpPr>
        <p:spPr>
          <a:xfrm>
            <a:off x="2500313" y="4286250"/>
            <a:ext cx="2000250" cy="1857375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«Молодежь России и Китая»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i="1" dirty="0"/>
              <a:t>(Хабаровский край)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FF0000"/>
                </a:solidFill>
              </a:rPr>
              <a:t>Тема: двустороннее молодежное сотрудничество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B050"/>
                </a:solidFill>
              </a:rPr>
              <a:t>Октябрь 2016</a:t>
            </a:r>
          </a:p>
        </p:txBody>
      </p:sp>
      <p:sp>
        <p:nvSpPr>
          <p:cNvPr id="34" name="Овал 33"/>
          <p:cNvSpPr/>
          <p:nvPr/>
        </p:nvSpPr>
        <p:spPr>
          <a:xfrm>
            <a:off x="4500563" y="4286250"/>
            <a:ext cx="2000250" cy="1857375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«Движение добра»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i="1" dirty="0"/>
              <a:t>(Камчатский край)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FF0000"/>
                </a:solidFill>
              </a:rPr>
              <a:t>Тема: </a:t>
            </a:r>
            <a:r>
              <a:rPr lang="ru-RU" sz="1000" dirty="0" err="1">
                <a:solidFill>
                  <a:srgbClr val="FF0000"/>
                </a:solidFill>
              </a:rPr>
              <a:t>волонтерство</a:t>
            </a:r>
            <a:r>
              <a:rPr lang="ru-RU" sz="1000" dirty="0">
                <a:solidFill>
                  <a:srgbClr val="FF0000"/>
                </a:solidFill>
              </a:rPr>
              <a:t>, молодежные СОНКО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B050"/>
                </a:solidFill>
              </a:rPr>
              <a:t>Декабрь 2016 </a:t>
            </a:r>
          </a:p>
        </p:txBody>
      </p:sp>
      <p:sp>
        <p:nvSpPr>
          <p:cNvPr id="35" name="Овал 34"/>
          <p:cNvSpPr/>
          <p:nvPr/>
        </p:nvSpPr>
        <p:spPr>
          <a:xfrm>
            <a:off x="6500813" y="4286250"/>
            <a:ext cx="2000250" cy="1857375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«</a:t>
            </a:r>
            <a:r>
              <a:rPr lang="ru-RU" sz="1200" b="1" dirty="0" err="1"/>
              <a:t>РобоМех</a:t>
            </a:r>
            <a:r>
              <a:rPr lang="ru-RU" sz="1200" b="1" dirty="0"/>
              <a:t> 2016»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i="1" dirty="0"/>
              <a:t>(Хабаровский край)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FF0000"/>
                </a:solidFill>
              </a:rPr>
              <a:t>Тема: робототехника, техническое творчество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rgbClr val="00B050"/>
                </a:solidFill>
              </a:rPr>
              <a:t>Декабрь 2016 </a:t>
            </a:r>
          </a:p>
        </p:txBody>
      </p:sp>
      <p:sp>
        <p:nvSpPr>
          <p:cNvPr id="36" name="Овал 35"/>
          <p:cNvSpPr/>
          <p:nvPr/>
        </p:nvSpPr>
        <p:spPr>
          <a:xfrm>
            <a:off x="500063" y="4286250"/>
            <a:ext cx="2000250" cy="1857375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ru-RU" sz="800" b="1">
              <a:solidFill>
                <a:srgbClr val="000000"/>
              </a:solidFill>
            </a:endParaRPr>
          </a:p>
          <a:p>
            <a:pPr algn="ctr"/>
            <a:r>
              <a:rPr lang="ru-RU" sz="1200" b="1">
                <a:solidFill>
                  <a:srgbClr val="000000"/>
                </a:solidFill>
              </a:rPr>
              <a:t>«Молодежный с</a:t>
            </a:r>
            <a:r>
              <a:rPr lang="en-US" sz="1200" b="1">
                <a:solidFill>
                  <a:srgbClr val="000000"/>
                </a:solidFill>
              </a:rPr>
              <a:t>/</a:t>
            </a:r>
            <a:r>
              <a:rPr lang="ru-RU" sz="1200" b="1">
                <a:solidFill>
                  <a:srgbClr val="000000"/>
                </a:solidFill>
              </a:rPr>
              <a:t>х форум»</a:t>
            </a:r>
          </a:p>
          <a:p>
            <a:pPr algn="ctr"/>
            <a:r>
              <a:rPr lang="ru-RU" sz="1000" i="1">
                <a:solidFill>
                  <a:srgbClr val="000000"/>
                </a:solidFill>
              </a:rPr>
              <a:t>(Амурская область)</a:t>
            </a:r>
          </a:p>
          <a:p>
            <a:pPr algn="ctr"/>
            <a:r>
              <a:rPr lang="ru-RU" sz="1000">
                <a:solidFill>
                  <a:srgbClr val="FF0000"/>
                </a:solidFill>
              </a:rPr>
              <a:t>Тема: агробизнес, управление сельскими территориями, наука, 1 ГА</a:t>
            </a:r>
          </a:p>
          <a:p>
            <a:pPr algn="ctr"/>
            <a:r>
              <a:rPr lang="ru-RU" sz="1000">
                <a:solidFill>
                  <a:srgbClr val="00B050"/>
                </a:solidFill>
                <a:latin typeface="Arial" charset="0"/>
              </a:rPr>
              <a:t>Август</a:t>
            </a:r>
            <a:r>
              <a:rPr lang="ru-RU" sz="1000">
                <a:solidFill>
                  <a:srgbClr val="00B050"/>
                </a:solidFill>
              </a:rPr>
              <a:t> 2016</a:t>
            </a:r>
          </a:p>
        </p:txBody>
      </p:sp>
      <p:sp>
        <p:nvSpPr>
          <p:cNvPr id="37" name="Овал 36"/>
          <p:cNvSpPr/>
          <p:nvPr/>
        </p:nvSpPr>
        <p:spPr>
          <a:xfrm>
            <a:off x="3428992" y="4357694"/>
            <a:ext cx="214314" cy="21431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5429256" y="4357694"/>
            <a:ext cx="214314" cy="21431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1428728" y="4357694"/>
            <a:ext cx="214314" cy="21431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7358082" y="2071678"/>
            <a:ext cx="214314" cy="21431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5357818" y="2071678"/>
            <a:ext cx="214314" cy="21431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3428992" y="2071678"/>
            <a:ext cx="214314" cy="21431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1357290" y="2071678"/>
            <a:ext cx="214314" cy="21431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7429520" y="4357694"/>
            <a:ext cx="214314" cy="21431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0F3C7B-3F6F-4309-A434-3B3302490A37}" type="slidenum">
              <a:rPr lang="ru-RU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</TotalTime>
  <Words>346</Words>
  <Application>Microsoft Office PowerPoint</Application>
  <PresentationFormat>Экран (4:3)</PresentationFormat>
  <Paragraphs>88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География всероссийской форумной кампании 2016 г. </vt:lpstr>
      <vt:lpstr>Всероссийские молодежные форумы 2016 г.</vt:lpstr>
      <vt:lpstr>Окружные молодежные форумы 2016 г.</vt:lpstr>
      <vt:lpstr>Ключевые молодежные форумы  в Дальневосточном федеральном округе в 2016 г.</vt:lpstr>
      <vt:lpstr>Межрегиональные молодежные форумы  в Дальневосточном федеральном округе в 2016 г.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Молодежная форумная кампания</dc:title>
  <dc:creator>Иван</dc:creator>
  <cp:lastModifiedBy>acer</cp:lastModifiedBy>
  <cp:revision>41</cp:revision>
  <dcterms:created xsi:type="dcterms:W3CDTF">2016-02-06T03:32:30Z</dcterms:created>
  <dcterms:modified xsi:type="dcterms:W3CDTF">2016-03-31T04:21:02Z</dcterms:modified>
</cp:coreProperties>
</file>